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sldIdLst>
    <p:sldId id="304" r:id="rId5"/>
    <p:sldId id="314" r:id="rId6"/>
    <p:sldId id="310" r:id="rId7"/>
    <p:sldId id="308" r:id="rId8"/>
    <p:sldId id="288" r:id="rId9"/>
    <p:sldId id="299" r:id="rId10"/>
    <p:sldId id="312" r:id="rId11"/>
    <p:sldId id="258" r:id="rId12"/>
    <p:sldId id="317" r:id="rId13"/>
    <p:sldId id="305" r:id="rId14"/>
    <p:sldId id="303" r:id="rId15"/>
    <p:sldId id="301" r:id="rId16"/>
    <p:sldId id="311" r:id="rId17"/>
    <p:sldId id="268" r:id="rId18"/>
    <p:sldId id="313" r:id="rId19"/>
    <p:sldId id="296" r:id="rId20"/>
    <p:sldId id="316" r:id="rId21"/>
    <p:sldId id="287" r:id="rId22"/>
    <p:sldId id="283"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50" autoAdjust="0"/>
  </p:normalViewPr>
  <p:slideViewPr>
    <p:cSldViewPr snapToGrid="0">
      <p:cViewPr varScale="1">
        <p:scale>
          <a:sx n="70" d="100"/>
          <a:sy n="70" d="100"/>
        </p:scale>
        <p:origin x="536" y="4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327875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4076625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dirty="0"/>
          </a:p>
        </p:txBody>
      </p:sp>
    </p:spTree>
    <p:extLst>
      <p:ext uri="{BB962C8B-B14F-4D97-AF65-F5344CB8AC3E}">
        <p14:creationId xmlns:p14="http://schemas.microsoft.com/office/powerpoint/2010/main" val="2183219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dirty="0"/>
          </a:p>
        </p:txBody>
      </p:sp>
    </p:spTree>
    <p:extLst>
      <p:ext uri="{BB962C8B-B14F-4D97-AF65-F5344CB8AC3E}">
        <p14:creationId xmlns:p14="http://schemas.microsoft.com/office/powerpoint/2010/main" val="420330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7.xml"/><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18.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93F6B67-BC27-53DA-7AFC-9DBB706DC340}"/>
              </a:ext>
            </a:extLst>
          </p:cNvPr>
          <p:cNvSpPr/>
          <p:nvPr/>
        </p:nvSpPr>
        <p:spPr>
          <a:xfrm>
            <a:off x="9983725" y="-1320716"/>
            <a:ext cx="3386326" cy="3502152"/>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7040880" y="1881417"/>
            <a:ext cx="4379976" cy="1547583"/>
          </a:xfrm>
        </p:spPr>
        <p:txBody>
          <a:bodyPr/>
          <a:lstStyle/>
          <a:p>
            <a:r>
              <a:rPr lang="en-US" dirty="0"/>
              <a:t>Code Refactoring</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7141464" y="3429000"/>
            <a:ext cx="4379976" cy="613370"/>
          </a:xfrm>
        </p:spPr>
        <p:txBody>
          <a:bodyPr/>
          <a:lstStyle/>
          <a:p>
            <a:r>
              <a:rPr lang="en-US" dirty="0"/>
              <a:t>Farjad Waseem</a:t>
            </a:r>
          </a:p>
        </p:txBody>
      </p:sp>
      <p:sp>
        <p:nvSpPr>
          <p:cNvPr id="2" name="Oval 1">
            <a:extLst>
              <a:ext uri="{FF2B5EF4-FFF2-40B4-BE49-F238E27FC236}">
                <a16:creationId xmlns:a16="http://schemas.microsoft.com/office/drawing/2014/main" id="{687CA8B1-60C6-84A4-E1A8-9A1134C7FEC3}"/>
              </a:ext>
            </a:extLst>
          </p:cNvPr>
          <p:cNvSpPr/>
          <p:nvPr/>
        </p:nvSpPr>
        <p:spPr>
          <a:xfrm>
            <a:off x="2962656" y="1152144"/>
            <a:ext cx="3904488" cy="4128516"/>
          </a:xfrm>
          <a:prstGeom prst="ellipse">
            <a:avLst/>
          </a:prstGeom>
          <a:solidFill>
            <a:schemeClr val="accent5">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3" name="Oval 2">
            <a:extLst>
              <a:ext uri="{FF2B5EF4-FFF2-40B4-BE49-F238E27FC236}">
                <a16:creationId xmlns:a16="http://schemas.microsoft.com/office/drawing/2014/main" id="{0DC31A9F-2987-52DD-4F5B-D5C635364DB5}"/>
              </a:ext>
            </a:extLst>
          </p:cNvPr>
          <p:cNvSpPr/>
          <p:nvPr/>
        </p:nvSpPr>
        <p:spPr>
          <a:xfrm>
            <a:off x="10841132" y="4391025"/>
            <a:ext cx="680308" cy="665607"/>
          </a:xfrm>
          <a:prstGeom prst="ellipse">
            <a:avLst/>
          </a:prstGeom>
          <a:noFill/>
          <a:ln w="762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Tree>
    <p:extLst>
      <p:ext uri="{BB962C8B-B14F-4D97-AF65-F5344CB8AC3E}">
        <p14:creationId xmlns:p14="http://schemas.microsoft.com/office/powerpoint/2010/main" val="1476137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normAutofit fontScale="70000" lnSpcReduction="20000"/>
          </a:bodyPr>
          <a:lstStyle/>
          <a:p>
            <a:r>
              <a:rPr lang="en-US" dirty="0"/>
              <a:t>Farjad Waseem</a:t>
            </a:r>
          </a:p>
          <a:p>
            <a:r>
              <a:rPr lang="en-US" dirty="0"/>
              <a:t>+92-302-402-6030</a:t>
            </a:r>
          </a:p>
          <a:p>
            <a:r>
              <a:rPr lang="en-US" dirty="0"/>
              <a:t>Farjad.waseem@studentambassadors.com</a:t>
            </a:r>
          </a:p>
          <a:p>
            <a:r>
              <a:rPr lang="en-US" dirty="0"/>
              <a:t>www.menuspk.com/</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Code Refactoring</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135673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BUSINESS MODEL</a:t>
            </a:r>
          </a:p>
        </p:txBody>
      </p:sp>
      <p:pic>
        <p:nvPicPr>
          <p:cNvPr id="69" name="Content Placeholder 68" descr="Research outlin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4531" y="2247214"/>
            <a:ext cx="914400" cy="914400"/>
          </a:xfrm>
        </p:spPr>
      </p:pic>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3"/>
          </p:nvPr>
        </p:nvSpPr>
        <p:spPr>
          <a:xfrm>
            <a:off x="2063600" y="3799982"/>
            <a:ext cx="1980000" cy="360000"/>
          </a:xfrm>
        </p:spPr>
        <p:txBody>
          <a:bodyPr vert="horz" lIns="91440" tIns="45720" rIns="91440" bIns="45720" rtlCol="0" anchor="t">
            <a:noAutofit/>
          </a:bodyPr>
          <a:lstStyle/>
          <a:p>
            <a:r>
              <a:rPr lang="en-ZA" sz="1800"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188720"/>
          </a:xfrm>
        </p:spPr>
        <p:txBody>
          <a:bodyPr>
            <a:noAutofit/>
          </a:bodyPr>
          <a:lstStyle/>
          <a:p>
            <a:r>
              <a:rPr lang="en-ZA" noProof="1"/>
              <a:t>We based our research on market trends and commercial sales</a:t>
            </a:r>
          </a:p>
        </p:txBody>
      </p:sp>
      <p:pic>
        <p:nvPicPr>
          <p:cNvPr id="82" name="Content Placeholder 81" descr="Group outlin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786" y="2249595"/>
            <a:ext cx="914400" cy="914400"/>
          </a:xfrm>
        </p:spPr>
      </p:pic>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5"/>
          </p:nvPr>
        </p:nvSpPr>
        <p:spPr>
          <a:xfrm>
            <a:off x="5108500" y="3799982"/>
            <a:ext cx="1980000" cy="360000"/>
          </a:xfrm>
        </p:spPr>
        <p:txBody>
          <a:bodyPr>
            <a:noAutofit/>
          </a:bodyPr>
          <a:lstStyle/>
          <a:p>
            <a:r>
              <a:rPr lang="en-ZA" sz="1800" dirty="0"/>
              <a:t>DESIGN</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188720"/>
          </a:xfrm>
        </p:spPr>
        <p:txBody>
          <a:bodyPr vert="horz" lIns="91440" tIns="45720" rIns="91440" bIns="45720" rtlCol="0" anchor="t">
            <a:noAutofit/>
          </a:bodyPr>
          <a:lstStyle/>
          <a:p>
            <a:r>
              <a:rPr lang="en-ZA" noProof="1"/>
              <a:t>We believe people need energy efficient buildings</a:t>
            </a:r>
          </a:p>
        </p:txBody>
      </p:sp>
      <p:pic>
        <p:nvPicPr>
          <p:cNvPr id="84" name="Content Placeholder 83" descr="Architecture outlin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2119" y="2245627"/>
            <a:ext cx="914400" cy="914400"/>
          </a:xfrm>
        </p:spPr>
      </p:pic>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7"/>
          </p:nvPr>
        </p:nvSpPr>
        <p:spPr>
          <a:xfrm>
            <a:off x="8153400" y="3799982"/>
            <a:ext cx="1980000" cy="360000"/>
          </a:xfrm>
        </p:spPr>
        <p:txBody>
          <a:bodyPr vert="horz" lIns="91440" tIns="45720" rIns="91440" bIns="45720" rtlCol="0" anchor="t">
            <a:normAutofit/>
          </a:bodyPr>
          <a:lstStyle/>
          <a:p>
            <a:r>
              <a:rPr lang="en-ZA" sz="1800"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188720"/>
          </a:xfrm>
        </p:spPr>
        <p:txBody>
          <a:bodyPr>
            <a:noAutofit/>
          </a:bodyPr>
          <a:lstStyle/>
          <a:p>
            <a:r>
              <a:rPr lang="en-ZA" noProof="1"/>
              <a:t>Minimalist design and easy to build</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577529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t>MARKET OVERVIEW</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a:lstStyle/>
          <a:p>
            <a:r>
              <a:rPr lang="en-US" dirty="0"/>
              <a:t>$3B</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a:lstStyle/>
          <a:p>
            <a:r>
              <a:rPr lang="en-ZA" dirty="0"/>
              <a:t>Opportunity to build</a:t>
            </a:r>
          </a:p>
          <a:p>
            <a:r>
              <a:rPr lang="en-ZA" dirty="0"/>
              <a:t>Fully inclusive market</a:t>
            </a:r>
          </a:p>
          <a:p>
            <a:r>
              <a:rPr lang="en-ZA" dirty="0"/>
              <a:t>Total addressable market</a:t>
            </a:r>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a:lstStyle/>
          <a:p>
            <a:r>
              <a:rPr lang="en-US" dirty="0"/>
              <a:t>$2B</a:t>
            </a:r>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a:lstStyle/>
          <a:p>
            <a:r>
              <a:rPr lang="en-US" noProof="1"/>
              <a:t>Freedom to invent</a:t>
            </a:r>
            <a:endParaRPr lang="en-US" dirty="0"/>
          </a:p>
          <a:p>
            <a:r>
              <a:rPr lang="en-ZA" noProof="1"/>
              <a:t>Selectively inclusive market</a:t>
            </a:r>
          </a:p>
          <a:p>
            <a:r>
              <a:rPr lang="en-ZA" noProof="1"/>
              <a:t>Serviceable available market</a:t>
            </a:r>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a:lstStyle/>
          <a:p>
            <a:r>
              <a:rPr lang="en-US" dirty="0"/>
              <a:t>$1B</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a:lstStyle/>
          <a:p>
            <a:r>
              <a:rPr lang="en-ZA" noProof="1"/>
              <a:t>Few competitors</a:t>
            </a:r>
          </a:p>
          <a:p>
            <a:r>
              <a:rPr lang="en-ZA" noProof="1"/>
              <a:t>Specifically targeted market</a:t>
            </a:r>
          </a:p>
          <a:p>
            <a:r>
              <a:rPr lang="en-ZA" noProof="1"/>
              <a:t>Serviceable obtainable market</a:t>
            </a:r>
            <a:endParaRPr lang="en-ZA"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12</a:t>
            </a:fld>
            <a:endParaRPr lang="en-ZA" dirty="0"/>
          </a:p>
        </p:txBody>
      </p:sp>
    </p:spTree>
    <p:extLst>
      <p:ext uri="{BB962C8B-B14F-4D97-AF65-F5344CB8AC3E}">
        <p14:creationId xmlns:p14="http://schemas.microsoft.com/office/powerpoint/2010/main" val="204666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COMPARISON</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a:normAutofit/>
          </a:bodyPr>
          <a:lstStyle/>
          <a:p>
            <a:r>
              <a:rPr lang="en-ZA" dirty="0"/>
              <a:t>$3B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a:lstStyle/>
          <a:p>
            <a:r>
              <a:rPr lang="en-ZA" dirty="0"/>
              <a:t>OPPORTUNITY TO BUILD </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79392"/>
            <a:ext cx="2286000" cy="640080"/>
          </a:xfrm>
        </p:spPr>
        <p:txBody>
          <a:bodyPr/>
          <a:lstStyle/>
          <a:p>
            <a:r>
              <a:rPr lang="en-ZA" noProof="1"/>
              <a:t>Addressable market</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a:lstStyle/>
          <a:p>
            <a:r>
              <a:rPr lang="en-ZA" dirty="0"/>
              <a:t>$2B</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r>
              <a:rPr lang="en-ZA" dirty="0"/>
              <a:t>FREEDOM TO INVENT</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79392"/>
            <a:ext cx="2286000" cy="640080"/>
          </a:xfrm>
        </p:spPr>
        <p:txBody>
          <a:bodyPr vert="horz" lIns="91440" tIns="45720" rIns="91440" bIns="45720" rtlCol="0" anchor="t">
            <a:normAutofit/>
          </a:bodyPr>
          <a:lstStyle/>
          <a:p>
            <a:r>
              <a:rPr lang="en-US" dirty="0"/>
              <a:t>Serviceable market</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a:lstStyle/>
          <a:p>
            <a:r>
              <a:rPr lang="en-ZA" dirty="0"/>
              <a:t>$1B</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a:lstStyle/>
          <a:p>
            <a:r>
              <a:rPr lang="en-ZA" dirty="0"/>
              <a:t>FEW </a:t>
            </a:r>
          </a:p>
          <a:p>
            <a:r>
              <a:rPr lang="en-ZA" dirty="0"/>
              <a:t>COMPETITORS</a:t>
            </a:r>
          </a:p>
          <a:p>
            <a:endParaRPr lang="en-US" dirty="0"/>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79392"/>
            <a:ext cx="2286000" cy="640080"/>
          </a:xfrm>
        </p:spPr>
        <p:txBody>
          <a:bodyPr vert="horz" lIns="91440" tIns="45720" rIns="91440" bIns="45720" rtlCol="0" anchor="t">
            <a:normAutofit/>
          </a:bodyPr>
          <a:lstStyle/>
          <a:p>
            <a:r>
              <a:rPr lang="en-ZA" noProof="1"/>
              <a:t>Obtainable market</a:t>
            </a:r>
            <a:endParaRPr lang="en-US" dirty="0"/>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dirty="0"/>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3831300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839789" y="1681163"/>
            <a:ext cx="4114800" cy="823912"/>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839788" y="2505075"/>
            <a:ext cx="4114800" cy="3081971"/>
          </a:xfrm>
        </p:spPr>
        <p:txBody>
          <a:bodyPr vert="horz" lIns="91440" tIns="45720" rIns="91440" bIns="45720" rtlCol="0" anchor="t">
            <a:normAutofit/>
          </a:bodyPr>
          <a:lstStyle/>
          <a:p>
            <a:r>
              <a:rPr lang="en-ZA" noProof="1"/>
              <a:t>Our product is priced below that of other architecture companies on the market</a:t>
            </a:r>
          </a:p>
          <a:p>
            <a:r>
              <a:rPr lang="en-ZA" noProof="1"/>
              <a:t>Simple and easy to build, compared to the complex building materials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172200" y="1681163"/>
            <a:ext cx="4114800" cy="823912"/>
          </a:xfrm>
        </p:spPr>
        <p:txBody>
          <a:bodyPr/>
          <a:lstStyle/>
          <a:p>
            <a:r>
              <a:rPr lang="en-US" dirty="0"/>
              <a:t>COMPETITORS</a:t>
            </a:r>
          </a:p>
        </p:txBody>
      </p:sp>
      <p:sp>
        <p:nvSpPr>
          <p:cNvPr id="16" name="Content Placeholder 15">
            <a:extLst>
              <a:ext uri="{FF2B5EF4-FFF2-40B4-BE49-F238E27FC236}">
                <a16:creationId xmlns:a16="http://schemas.microsoft.com/office/drawing/2014/main" id="{39C6148D-8C70-49F3-B719-E86C709BFAF9}"/>
              </a:ext>
            </a:extLst>
          </p:cNvPr>
          <p:cNvSpPr>
            <a:spLocks noGrp="1"/>
          </p:cNvSpPr>
          <p:nvPr>
            <p:ph sz="quarter" idx="4"/>
          </p:nvPr>
        </p:nvSpPr>
        <p:spPr>
          <a:xfrm>
            <a:off x="6172200" y="2505075"/>
            <a:ext cx="4114800" cy="3081971"/>
          </a:xfrm>
        </p:spPr>
        <p:txBody>
          <a:bodyPr/>
          <a:lstStyle/>
          <a:p>
            <a:r>
              <a:rPr lang="en-ZA" noProof="1"/>
              <a:t>Company A</a:t>
            </a:r>
            <a:br>
              <a:rPr lang="en-ZA" noProof="1"/>
            </a:br>
            <a:r>
              <a:rPr lang="en-ZA" noProof="1"/>
              <a:t>Product is more expensive</a:t>
            </a:r>
          </a:p>
          <a:p>
            <a:r>
              <a:rPr lang="en-ZA" noProof="1"/>
              <a:t>Companies B &amp; C </a:t>
            </a:r>
            <a:br>
              <a:rPr lang="en-ZA" noProof="1"/>
            </a:br>
            <a:r>
              <a:rPr lang="en-ZA" noProof="1"/>
              <a:t>Product is expensive and inconvenient to use</a:t>
            </a:r>
          </a:p>
          <a:p>
            <a:r>
              <a:rPr lang="en-ZA" noProof="1"/>
              <a:t>Companies D &amp; E</a:t>
            </a:r>
            <a:br>
              <a:rPr lang="en-ZA" noProof="1"/>
            </a:br>
            <a:r>
              <a:rPr lang="en-ZA" noProof="1"/>
              <a:t>Product is affordable, but inconvenient to use</a:t>
            </a:r>
          </a:p>
          <a:p>
            <a:endParaRPr lang="en-US" dirty="0"/>
          </a:p>
        </p:txBody>
      </p:sp>
      <p:sp>
        <p:nvSpPr>
          <p:cNvPr id="2" name="Date Placeholder 1">
            <a:extLst>
              <a:ext uri="{FF2B5EF4-FFF2-40B4-BE49-F238E27FC236}">
                <a16:creationId xmlns:a16="http://schemas.microsoft.com/office/drawing/2014/main" id="{34A7F91F-F80F-48F2-952B-1A28BE488E53}"/>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C02236B-A6B0-4EAA-85D3-7D72C9904E7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dirty="0"/>
              <a:t>GROWTH STRATEGY</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a:lstStyle/>
          <a:p>
            <a:r>
              <a:rPr lang="en-ZA" dirty="0"/>
              <a:t>How we’ll scale in the future</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dirty="0"/>
              <a:t>FEB 20XX</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a:bodyPr>
          <a:lstStyle/>
          <a:p>
            <a:r>
              <a:rPr lang="en-US" dirty="0"/>
              <a:t>Roll out drafts to local companies in the region to help establish the product</a:t>
            </a:r>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MAY 20XX</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lstStyle/>
          <a:p>
            <a:r>
              <a:rPr lang="en-US" dirty="0"/>
              <a:t>Release the drafts to the general public and monitor press and regional market trends</a:t>
            </a:r>
          </a:p>
          <a:p>
            <a:endParaRPr lang="en-US" dirty="0"/>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dirty="0"/>
              <a:t>OCT 20XX</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a:bodyPr>
          <a:lstStyle/>
          <a:p>
            <a:r>
              <a:rPr lang="en-US" dirty="0"/>
              <a:t>Gather feedback from architectural firms and commercial business owners to expand availability of the product</a:t>
            </a:r>
          </a:p>
          <a:p>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426704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normAutofit/>
          </a:bodyPr>
          <a:lstStyle/>
          <a:p>
            <a:r>
              <a:rPr lang="en-ZA" dirty="0">
                <a:solidFill>
                  <a:schemeClr val="tx1"/>
                </a:solidFill>
              </a:rPr>
              <a:t>TWO-YEAR ACTION PLAN</a:t>
            </a:r>
          </a:p>
        </p:txBody>
      </p:sp>
      <p:sp>
        <p:nvSpPr>
          <p:cNvPr id="135" name="Text Placeholder 31">
            <a:extLst>
              <a:ext uri="{FF2B5EF4-FFF2-40B4-BE49-F238E27FC236}">
                <a16:creationId xmlns:a16="http://schemas.microsoft.com/office/drawing/2014/main" id="{0BE39453-7577-44CC-8A1C-7FC48A0BBE73}"/>
              </a:ext>
            </a:extLst>
          </p:cNvPr>
          <p:cNvSpPr txBox="1">
            <a:spLocks/>
          </p:cNvSpPr>
          <p:nvPr/>
        </p:nvSpPr>
        <p:spPr>
          <a:xfrm>
            <a:off x="2167128" y="25881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Draft plans</a:t>
            </a:r>
            <a:endParaRPr lang="en-ZA" sz="1200" dirty="0"/>
          </a:p>
        </p:txBody>
      </p:sp>
      <p:sp>
        <p:nvSpPr>
          <p:cNvPr id="137" name="Text Placeholder 32">
            <a:extLst>
              <a:ext uri="{FF2B5EF4-FFF2-40B4-BE49-F238E27FC236}">
                <a16:creationId xmlns:a16="http://schemas.microsoft.com/office/drawing/2014/main" id="{DC1BAD29-267A-4F67-ADFE-0FF85B86A4B2}"/>
              </a:ext>
            </a:extLst>
          </p:cNvPr>
          <p:cNvSpPr txBox="1">
            <a:spLocks/>
          </p:cNvSpPr>
          <p:nvPr/>
        </p:nvSpPr>
        <p:spPr>
          <a:xfrm>
            <a:off x="2167128"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59" name="Text Placeholder 31">
            <a:extLst>
              <a:ext uri="{FF2B5EF4-FFF2-40B4-BE49-F238E27FC236}">
                <a16:creationId xmlns:a16="http://schemas.microsoft.com/office/drawing/2014/main" id="{D72A9B46-CAC1-4684-99F6-25D9F1303002}"/>
              </a:ext>
            </a:extLst>
          </p:cNvPr>
          <p:cNvSpPr txBox="1">
            <a:spLocks/>
          </p:cNvSpPr>
          <p:nvPr/>
        </p:nvSpPr>
        <p:spPr>
          <a:xfrm>
            <a:off x="4517640" y="2578608"/>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Run focus groups</a:t>
            </a:r>
            <a:endParaRPr lang="en-ZA" sz="1200" dirty="0"/>
          </a:p>
        </p:txBody>
      </p:sp>
      <p:sp>
        <p:nvSpPr>
          <p:cNvPr id="60" name="Text Placeholder 32">
            <a:extLst>
              <a:ext uri="{FF2B5EF4-FFF2-40B4-BE49-F238E27FC236}">
                <a16:creationId xmlns:a16="http://schemas.microsoft.com/office/drawing/2014/main" id="{372C63D9-4978-475C-890E-EEDC00DFC969}"/>
              </a:ext>
            </a:extLst>
          </p:cNvPr>
          <p:cNvSpPr txBox="1">
            <a:spLocks/>
          </p:cNvSpPr>
          <p:nvPr/>
        </p:nvSpPr>
        <p:spPr>
          <a:xfrm>
            <a:off x="4569369"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May 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8489434" y="2576836"/>
            <a:ext cx="1793875" cy="696885"/>
          </a:xfrm>
          <a:ln w="22225">
            <a:solidFill>
              <a:schemeClr val="tx1"/>
            </a:solidFill>
          </a:ln>
        </p:spPr>
        <p:txBody>
          <a:bodyPr>
            <a:normAutofit/>
          </a:bodyPr>
          <a:lstStyle/>
          <a:p>
            <a:r>
              <a:rPr lang="en-ZA" dirty="0">
                <a:cs typeface="Calibri Light"/>
              </a:rPr>
              <a:t>Gather feedback</a:t>
            </a:r>
            <a:endParaRPr lang="en-ZA" dirty="0"/>
          </a:p>
        </p:txBody>
      </p:sp>
      <p:sp>
        <p:nvSpPr>
          <p:cNvPr id="33" name="Text Placeholder 32">
            <a:extLst>
              <a:ext uri="{FF2B5EF4-FFF2-40B4-BE49-F238E27FC236}">
                <a16:creationId xmlns:a16="http://schemas.microsoft.com/office/drawing/2014/main" id="{C77C5603-8643-4603-9AC4-34B768C3DBB3}"/>
              </a:ext>
            </a:extLst>
          </p:cNvPr>
          <p:cNvSpPr>
            <a:spLocks noGrp="1"/>
          </p:cNvSpPr>
          <p:nvPr>
            <p:ph type="body" sz="quarter" idx="60"/>
          </p:nvPr>
        </p:nvSpPr>
        <p:spPr>
          <a:xfrm>
            <a:off x="8541163" y="2960704"/>
            <a:ext cx="1690417" cy="228600"/>
          </a:xfrm>
        </p:spPr>
        <p:txBody>
          <a:bodyPr vert="horz" lIns="91440" tIns="45720" rIns="91440" bIns="45720" rtlCol="0" anchor="t">
            <a:noAutofit/>
          </a:bodyPr>
          <a:lstStyle/>
          <a:p>
            <a:r>
              <a:rPr lang="en-ZA" dirty="0"/>
              <a:t>Oct 20XX</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rmAutofit/>
          </a:bodyPr>
          <a:lstStyle/>
          <a:p>
            <a:r>
              <a:rPr lang="en-ZA" dirty="0">
                <a:solidFill>
                  <a:schemeClr val="tx1"/>
                </a:solidFill>
              </a:rPr>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rm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rm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rm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rm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rm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rm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rm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rm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rm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rm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74320"/>
          </a:xfrm>
        </p:spPr>
        <p:txBody>
          <a:bodyPr>
            <a:normAutofit/>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rmAutofit/>
          </a:bodyPr>
          <a:lstStyle/>
          <a:p>
            <a:r>
              <a:rPr lang="en-ZA" dirty="0">
                <a:solidFill>
                  <a:schemeClr val="tx1"/>
                </a:solidFill>
              </a:rPr>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rm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rm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rm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rm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rm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rm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rm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rm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rm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rm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rmAutofit/>
          </a:bodyPr>
          <a:lstStyle/>
          <a:p>
            <a:r>
              <a:rPr lang="en-ZA" dirty="0"/>
              <a:t>DEC</a:t>
            </a:r>
          </a:p>
        </p:txBody>
      </p:sp>
      <p:sp>
        <p:nvSpPr>
          <p:cNvPr id="97" name="Rectangle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1">
            <a:extLst>
              <a:ext uri="{FF2B5EF4-FFF2-40B4-BE49-F238E27FC236}">
                <a16:creationId xmlns:a16="http://schemas.microsoft.com/office/drawing/2014/main" id="{C091014C-382D-40BC-8967-BC466535FE41}"/>
              </a:ext>
            </a:extLst>
          </p:cNvPr>
          <p:cNvSpPr txBox="1">
            <a:spLocks/>
          </p:cNvSpPr>
          <p:nvPr/>
        </p:nvSpPr>
        <p:spPr>
          <a:xfrm>
            <a:off x="2162250" y="4825677"/>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Test with businesses</a:t>
            </a:r>
            <a:endParaRPr lang="en-ZA" sz="1200" dirty="0"/>
          </a:p>
        </p:txBody>
      </p:sp>
      <p:sp>
        <p:nvSpPr>
          <p:cNvPr id="65" name="Text Placeholder 32">
            <a:extLst>
              <a:ext uri="{FF2B5EF4-FFF2-40B4-BE49-F238E27FC236}">
                <a16:creationId xmlns:a16="http://schemas.microsoft.com/office/drawing/2014/main" id="{677ED2BA-D7A9-4762-8048-3440D8AE4E19}"/>
              </a:ext>
            </a:extLst>
          </p:cNvPr>
          <p:cNvSpPr txBox="1">
            <a:spLocks/>
          </p:cNvSpPr>
          <p:nvPr/>
        </p:nvSpPr>
        <p:spPr>
          <a:xfrm>
            <a:off x="2213979" y="523673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129" name="Text Placeholder 31">
            <a:extLst>
              <a:ext uri="{FF2B5EF4-FFF2-40B4-BE49-F238E27FC236}">
                <a16:creationId xmlns:a16="http://schemas.microsoft.com/office/drawing/2014/main" id="{E7A92AA8-93B1-4158-A435-475632A0529E}"/>
              </a:ext>
            </a:extLst>
          </p:cNvPr>
          <p:cNvSpPr txBox="1">
            <a:spLocks/>
          </p:cNvSpPr>
          <p:nvPr/>
        </p:nvSpPr>
        <p:spPr>
          <a:xfrm>
            <a:off x="6115125" y="4844727"/>
            <a:ext cx="1793875" cy="696885"/>
          </a:xfrm>
          <a:prstGeom prst="rect">
            <a:avLst/>
          </a:prstGeom>
          <a:solidFill>
            <a:schemeClr val="accent3"/>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b="1" dirty="0">
                <a:solidFill>
                  <a:schemeClr val="tx1"/>
                </a:solidFill>
                <a:cs typeface="Calibri Light"/>
              </a:rPr>
              <a:t>Regional launch</a:t>
            </a:r>
            <a:endParaRPr lang="en-ZA" sz="1200" b="1" dirty="0">
              <a:solidFill>
                <a:schemeClr val="tx1"/>
              </a:solidFill>
            </a:endParaRPr>
          </a:p>
        </p:txBody>
      </p:sp>
      <p:sp>
        <p:nvSpPr>
          <p:cNvPr id="131" name="Text Placeholder 32">
            <a:extLst>
              <a:ext uri="{FF2B5EF4-FFF2-40B4-BE49-F238E27FC236}">
                <a16:creationId xmlns:a16="http://schemas.microsoft.com/office/drawing/2014/main" id="{8D5885A9-A504-4F4D-A50D-10FA6BB3DCAA}"/>
              </a:ext>
            </a:extLst>
          </p:cNvPr>
          <p:cNvSpPr txBox="1">
            <a:spLocks/>
          </p:cNvSpPr>
          <p:nvPr/>
        </p:nvSpPr>
        <p:spPr>
          <a:xfrm>
            <a:off x="6166854" y="52557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tx1"/>
                </a:solidFill>
              </a:rPr>
              <a:t>July 20XX</a:t>
            </a:r>
          </a:p>
        </p:txBody>
      </p:sp>
      <p:sp>
        <p:nvSpPr>
          <p:cNvPr id="55" name="Text Placeholder 31">
            <a:extLst>
              <a:ext uri="{FF2B5EF4-FFF2-40B4-BE49-F238E27FC236}">
                <a16:creationId xmlns:a16="http://schemas.microsoft.com/office/drawing/2014/main" id="{0FEF2CB2-CF18-495D-ABAF-F9DCE388D255}"/>
              </a:ext>
            </a:extLst>
          </p:cNvPr>
          <p:cNvSpPr txBox="1">
            <a:spLocks/>
          </p:cNvSpPr>
          <p:nvPr/>
        </p:nvSpPr>
        <p:spPr>
          <a:xfrm>
            <a:off x="9509314" y="48029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Deliver to client</a:t>
            </a:r>
            <a:endParaRPr lang="en-ZA" sz="1200" dirty="0"/>
          </a:p>
        </p:txBody>
      </p:sp>
      <p:sp>
        <p:nvSpPr>
          <p:cNvPr id="56" name="Text Placeholder 32">
            <a:extLst>
              <a:ext uri="{FF2B5EF4-FFF2-40B4-BE49-F238E27FC236}">
                <a16:creationId xmlns:a16="http://schemas.microsoft.com/office/drawing/2014/main" id="{87A1BFF9-7BE1-47F2-B021-73DC4765CEB7}"/>
              </a:ext>
            </a:extLst>
          </p:cNvPr>
          <p:cNvSpPr txBox="1">
            <a:spLocks/>
          </p:cNvSpPr>
          <p:nvPr/>
        </p:nvSpPr>
        <p:spPr>
          <a:xfrm>
            <a:off x="9561043" y="5213994"/>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Dec 20XX</a:t>
            </a:r>
          </a:p>
        </p:txBody>
      </p:sp>
      <p:sp>
        <p:nvSpPr>
          <p:cNvPr id="178" name="Date Placeholder 177">
            <a:extLst>
              <a:ext uri="{FF2B5EF4-FFF2-40B4-BE49-F238E27FC236}">
                <a16:creationId xmlns:a16="http://schemas.microsoft.com/office/drawing/2014/main" id="{45974408-3596-4B64-BCF3-2708B998BA35}"/>
              </a:ext>
            </a:extLst>
          </p:cNvPr>
          <p:cNvSpPr>
            <a:spLocks noGrp="1"/>
          </p:cNvSpPr>
          <p:nvPr>
            <p:ph type="dt" sz="half" idx="61"/>
          </p:nvPr>
        </p:nvSpPr>
        <p:spPr/>
        <p:txBody>
          <a:bodyPr/>
          <a:lstStyle/>
          <a:p>
            <a:r>
              <a:rPr lang="en-US" dirty="0"/>
              <a:t>7/1/20XX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p:txBody>
          <a:bodyPr/>
          <a:lstStyle/>
          <a:p>
            <a:r>
              <a:rPr lang="en-ZA" dirty="0"/>
              <a:t>Pitch deck title</a:t>
            </a:r>
          </a:p>
        </p:txBody>
      </p:sp>
      <p:sp>
        <p:nvSpPr>
          <p:cNvPr id="146" name="Slide Number Placeholder 145">
            <a:extLst>
              <a:ext uri="{FF2B5EF4-FFF2-40B4-BE49-F238E27FC236}">
                <a16:creationId xmlns:a16="http://schemas.microsoft.com/office/drawing/2014/main" id="{7C700CA4-1591-45AA-9D8A-3A6E0D2FD728}"/>
              </a:ext>
            </a:extLst>
          </p:cNvPr>
          <p:cNvSpPr>
            <a:spLocks noGrp="1"/>
          </p:cNvSpPr>
          <p:nvPr>
            <p:ph type="sldNum" sz="quarter" idx="11"/>
          </p:nvPr>
        </p:nvSpPr>
        <p:spPr/>
        <p:txBody>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180180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2448519139"/>
              </p:ext>
            </p:extLst>
          </p:nvPr>
        </p:nvGraphicFramePr>
        <p:xfrm>
          <a:off x="915925" y="1690687"/>
          <a:ext cx="10360150" cy="4349163"/>
        </p:xfrm>
        <a:graphic>
          <a:graphicData uri="http://schemas.openxmlformats.org/drawingml/2006/table">
            <a:tbl>
              <a:tblPr firstRow="1" bandRow="1">
                <a:tableStyleId>{3B4B98B0-60AC-42C2-AFA5-B58CD77FA1E5}</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fontAlgn="b"/>
                      <a:endParaRPr lang="en-US" sz="1400" b="0" i="0" u="none" strike="noStrike" dirty="0">
                        <a:solidFill>
                          <a:schemeClr val="tx1"/>
                        </a:solidFill>
                        <a:effectLst/>
                        <a:latin typeface="+mn-lt"/>
                      </a:endParaRPr>
                    </a:p>
                  </a:txBody>
                  <a:tcPr marL="288000" anchor="b">
                    <a:solidFill>
                      <a:schemeClr val="accent6"/>
                    </a:solidFill>
                  </a:tcPr>
                </a:tc>
                <a:tc>
                  <a:txBody>
                    <a:bodyPr/>
                    <a:lstStyle/>
                    <a:p>
                      <a:pPr algn="r" fontAlgn="b"/>
                      <a:r>
                        <a:rPr lang="en-US" sz="1200" b="1" i="0" u="none" strike="noStrike" dirty="0">
                          <a:solidFill>
                            <a:schemeClr val="tx1"/>
                          </a:solidFill>
                          <a:effectLst/>
                          <a:latin typeface="+mn-lt"/>
                        </a:rPr>
                        <a:t>YEAR 1</a:t>
                      </a:r>
                    </a:p>
                  </a:txBody>
                  <a:tcPr anchor="ctr">
                    <a:solidFill>
                      <a:schemeClr val="accent6"/>
                    </a:solidFill>
                  </a:tcPr>
                </a:tc>
                <a:tc>
                  <a:txBody>
                    <a:bodyPr/>
                    <a:lstStyle/>
                    <a:p>
                      <a:pPr algn="r" fontAlgn="b"/>
                      <a:r>
                        <a:rPr lang="en-US" sz="1200" b="1" u="none" strike="noStrike" dirty="0">
                          <a:solidFill>
                            <a:schemeClr val="tx1"/>
                          </a:solidFill>
                          <a:effectLst/>
                        </a:rPr>
                        <a:t>YEAR 2</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r>
                        <a:rPr lang="en-US" sz="1200" b="1" u="none" strike="noStrike" dirty="0">
                          <a:solidFill>
                            <a:schemeClr val="tx1"/>
                          </a:solidFill>
                          <a:effectLst/>
                        </a:rPr>
                        <a:t>YEAR 3</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endParaRPr lang="en-US" sz="1200" b="0" i="0" u="none" strike="noStrike" dirty="0">
                        <a:solidFill>
                          <a:schemeClr val="tx1"/>
                        </a:solidFill>
                        <a:effectLst/>
                        <a:latin typeface="+mn-lt"/>
                      </a:endParaRPr>
                    </a:p>
                  </a:txBody>
                  <a:tcPr anchor="b">
                    <a:solidFill>
                      <a:schemeClr val="accent6"/>
                    </a:solidFill>
                  </a:tcPr>
                </a:tc>
                <a:extLst>
                  <a:ext uri="{0D108BD9-81ED-4DB2-BD59-A6C34878D82A}">
                    <a16:rowId xmlns:a16="http://schemas.microsoft.com/office/drawing/2014/main" val="4140773105"/>
                  </a:ext>
                </a:extLst>
              </a:tr>
              <a:tr h="334551">
                <a:tc>
                  <a:txBody>
                    <a:bodyPr/>
                    <a:lstStyle/>
                    <a:p>
                      <a:pPr algn="l" fontAlgn="b"/>
                      <a:r>
                        <a:rPr lang="en-US" sz="1200" b="0" u="none" strike="noStrike" dirty="0">
                          <a:solidFill>
                            <a:schemeClr val="tx1"/>
                          </a:solidFill>
                          <a:effectLst/>
                        </a:rPr>
                        <a:t>Income</a:t>
                      </a:r>
                      <a:endParaRPr lang="en-US" sz="1200" b="0" i="0" u="none" strike="noStrike" dirty="0">
                        <a:solidFill>
                          <a:schemeClr val="tx1"/>
                        </a:solidFill>
                        <a:effectLst/>
                        <a:latin typeface="+mn-lt"/>
                      </a:endParaRPr>
                    </a:p>
                  </a:txBody>
                  <a:tcPr marL="288000"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42911372"/>
                  </a:ext>
                </a:extLst>
              </a:tr>
              <a:tr h="334551">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43393929"/>
                  </a:ext>
                </a:extLst>
              </a:tr>
              <a:tr h="334551">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5711469"/>
                  </a:ext>
                </a:extLst>
              </a:tr>
              <a:tr h="334551">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98944196"/>
                  </a:ext>
                </a:extLst>
              </a:tr>
              <a:tr h="334551">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61606819"/>
                  </a:ext>
                </a:extLst>
              </a:tr>
              <a:tr h="334551">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5120011"/>
                  </a:ext>
                </a:extLst>
              </a:tr>
              <a:tr h="334551">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41422160"/>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62407092"/>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06368409"/>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79688327"/>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13433075"/>
                  </a:ext>
                </a:extLst>
              </a:tr>
              <a:tr h="334551">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01145645"/>
                  </a:ext>
                </a:extLst>
              </a:tr>
            </a:tbl>
          </a:graphicData>
        </a:graphic>
      </p:graphicFrame>
      <p:sp>
        <p:nvSpPr>
          <p:cNvPr id="2" name="Date Placeholder 1">
            <a:extLst>
              <a:ext uri="{FF2B5EF4-FFF2-40B4-BE49-F238E27FC236}">
                <a16:creationId xmlns:a16="http://schemas.microsoft.com/office/drawing/2014/main" id="{F44A1DC4-19D5-48CE-B703-A27A1FE44549}"/>
              </a:ext>
            </a:extLst>
          </p:cNvPr>
          <p:cNvSpPr>
            <a:spLocks noGrp="1"/>
          </p:cNvSpPr>
          <p:nvPr>
            <p:ph type="dt" sz="half" idx="10"/>
          </p:nvPr>
        </p:nvSpPr>
        <p:spPr/>
        <p:txBody>
          <a:bodyPr/>
          <a:lstStyle/>
          <a:p>
            <a:r>
              <a:rPr lang="en-US" dirty="0"/>
              <a:t>7/1/20XX</a:t>
            </a:r>
          </a:p>
        </p:txBody>
      </p:sp>
      <p:sp>
        <p:nvSpPr>
          <p:cNvPr id="3" name="Footer Placeholder 2">
            <a:extLst>
              <a:ext uri="{FF2B5EF4-FFF2-40B4-BE49-F238E27FC236}">
                <a16:creationId xmlns:a16="http://schemas.microsoft.com/office/drawing/2014/main" id="{A34FD345-CA89-4CE9-ACBA-C83FB6C5C64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CFB6C7E4-E7FB-4E6C-B03B-82B059B40309}"/>
              </a:ext>
            </a:extLst>
          </p:cNvPr>
          <p:cNvSpPr>
            <a:spLocks noGrp="1"/>
          </p:cNvSpPr>
          <p:nvPr>
            <p:ph type="sldNum" sz="quarter" idx="12"/>
          </p:nvPr>
        </p:nvSpPr>
        <p:spPr/>
        <p:txBody>
          <a:bodyPr/>
          <a:lstStyle/>
          <a:p>
            <a:fld id="{B5CEABB6-07DC-46E8-9B57-56EC44A396E5}" type="slidenum">
              <a:rPr lang="en-US" smtClean="0"/>
              <a:t>17</a:t>
            </a:fld>
            <a:endParaRPr lang="en-US" dirty="0"/>
          </a:p>
        </p:txBody>
      </p:sp>
    </p:spTree>
    <p:extLst>
      <p:ext uri="{BB962C8B-B14F-4D97-AF65-F5344CB8AC3E}">
        <p14:creationId xmlns:p14="http://schemas.microsoft.com/office/powerpoint/2010/main" val="4097380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normAutofit/>
          </a:bodyPr>
          <a:lstStyle/>
          <a:p>
            <a:r>
              <a:rPr lang="en-US" dirty="0"/>
              <a:t>MEET THE TEAM</a:t>
            </a:r>
          </a:p>
        </p:txBody>
      </p:sp>
      <p:pic>
        <p:nvPicPr>
          <p:cNvPr id="93" name="Picture Placeholder 92" descr="team member&#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Text Placeholder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a:lstStyle/>
          <a:p>
            <a:r>
              <a:rPr lang="en-US" dirty="0"/>
              <a:t>Takuma Hayashi</a:t>
            </a:r>
          </a:p>
        </p:txBody>
      </p:sp>
      <p:sp>
        <p:nvSpPr>
          <p:cNvPr id="17" name="Text Placeholder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776530"/>
            <a:ext cx="2103120" cy="457200"/>
          </a:xfrm>
        </p:spPr>
        <p:txBody>
          <a:bodyPr/>
          <a:lstStyle/>
          <a:p>
            <a:r>
              <a:rPr lang="en-US" dirty="0"/>
              <a:t>President</a:t>
            </a:r>
          </a:p>
        </p:txBody>
      </p:sp>
      <p:pic>
        <p:nvPicPr>
          <p:cNvPr id="95" name="Picture Placeholder 94" descr="team member">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a:stretch/>
        </p:blipFill>
        <p:spPr>
          <a:xfrm>
            <a:off x="3827150" y="2432304"/>
            <a:ext cx="1828800" cy="1682496"/>
          </a:xfrm>
        </p:spPr>
      </p:pic>
      <p:sp>
        <p:nvSpPr>
          <p:cNvPr id="19" name="Text Placeholder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a:lstStyle/>
          <a:p>
            <a:r>
              <a:rPr lang="en-US" dirty="0"/>
              <a:t>Mirjam Nilsson</a:t>
            </a:r>
          </a:p>
        </p:txBody>
      </p:sp>
      <p:sp>
        <p:nvSpPr>
          <p:cNvPr id="20" name="Text Placeholder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778802"/>
            <a:ext cx="2103120" cy="457200"/>
          </a:xfrm>
        </p:spPr>
        <p:txBody>
          <a:bodyPr/>
          <a:lstStyle/>
          <a:p>
            <a:r>
              <a:rPr lang="en-US" dirty="0"/>
              <a:t>Chief Executive Officer</a:t>
            </a:r>
          </a:p>
        </p:txBody>
      </p:sp>
      <p:pic>
        <p:nvPicPr>
          <p:cNvPr id="97" name="Picture Placeholder 96" descr="team member">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a:stretch/>
        </p:blipFill>
        <p:spPr>
          <a:xfrm>
            <a:off x="6578864" y="2432304"/>
            <a:ext cx="1828800" cy="1682496"/>
          </a:xfrm>
        </p:spPr>
      </p:pic>
      <p:sp>
        <p:nvSpPr>
          <p:cNvPr id="22" name="Text Placeholder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a:lstStyle/>
          <a:p>
            <a:r>
              <a:rPr lang="en-US" dirty="0"/>
              <a:t>Flora Berggren</a:t>
            </a:r>
          </a:p>
        </p:txBody>
      </p:sp>
      <p:sp>
        <p:nvSpPr>
          <p:cNvPr id="23" name="Text Placeholder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774250"/>
            <a:ext cx="2103120" cy="457200"/>
          </a:xfrm>
        </p:spPr>
        <p:txBody>
          <a:bodyPr/>
          <a:lstStyle/>
          <a:p>
            <a:r>
              <a:rPr lang="en-US" dirty="0"/>
              <a:t>Chief Operations Officer</a:t>
            </a:r>
          </a:p>
        </p:txBody>
      </p:sp>
      <p:pic>
        <p:nvPicPr>
          <p:cNvPr id="99" name="Picture Placeholder 98" descr="team member">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9302512" y="2432304"/>
            <a:ext cx="1828800" cy="1682496"/>
          </a:xfrm>
        </p:spPr>
      </p:pic>
      <p:sp>
        <p:nvSpPr>
          <p:cNvPr id="44" name="Text Placeholder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a:lstStyle/>
          <a:p>
            <a:r>
              <a:rPr lang="en-US" dirty="0"/>
              <a:t>Rajesh Santoshi</a:t>
            </a:r>
          </a:p>
        </p:txBody>
      </p:sp>
      <p:sp>
        <p:nvSpPr>
          <p:cNvPr id="45" name="Text Placeholder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776522"/>
            <a:ext cx="2103120" cy="457200"/>
          </a:xfrm>
        </p:spPr>
        <p:txBody>
          <a:bodyPr/>
          <a:lstStyle/>
          <a:p>
            <a:r>
              <a:rPr lang="en-US" dirty="0"/>
              <a:t>VP Marketing</a:t>
            </a:r>
          </a:p>
        </p:txBody>
      </p:sp>
      <p:sp>
        <p:nvSpPr>
          <p:cNvPr id="3" name="Date Placeholder 2">
            <a:extLst>
              <a:ext uri="{FF2B5EF4-FFF2-40B4-BE49-F238E27FC236}">
                <a16:creationId xmlns:a16="http://schemas.microsoft.com/office/drawing/2014/main" id="{87526221-1770-41F7-BFA6-FD2E6274FF6C}"/>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187751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FULL TEAM</a:t>
            </a:r>
          </a:p>
        </p:txBody>
      </p:sp>
      <p:pic>
        <p:nvPicPr>
          <p:cNvPr id="38" name="Picture Placeholder 37" descr="team member">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Text Placeholder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a:lstStyle/>
          <a:p>
            <a:r>
              <a:rPr lang="en-US" dirty="0"/>
              <a:t>Takuma Hayashi</a:t>
            </a:r>
          </a:p>
        </p:txBody>
      </p:sp>
      <p:sp>
        <p:nvSpPr>
          <p:cNvPr id="6" name="Text Placeholder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91331"/>
            <a:ext cx="1920240" cy="228600"/>
          </a:xfrm>
        </p:spPr>
        <p:txBody>
          <a:bodyPr/>
          <a:lstStyle/>
          <a:p>
            <a:r>
              <a:rPr lang="en-US" dirty="0"/>
              <a:t>President</a:t>
            </a:r>
          </a:p>
        </p:txBody>
      </p:sp>
      <p:pic>
        <p:nvPicPr>
          <p:cNvPr id="62" name="Picture Placeholder 61" descr="team member&#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a:stretch/>
        </p:blipFill>
        <p:spPr>
          <a:xfrm>
            <a:off x="1056132" y="4227957"/>
            <a:ext cx="1691640" cy="1325880"/>
          </a:xfrm>
        </p:spPr>
      </p:pic>
      <p:sp>
        <p:nvSpPr>
          <p:cNvPr id="19" name="Text Placeholder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a:lstStyle/>
          <a:p>
            <a:r>
              <a:rPr lang="en-US" dirty="0"/>
              <a:t>Graham Barnes</a:t>
            </a:r>
          </a:p>
        </p:txBody>
      </p:sp>
      <p:sp>
        <p:nvSpPr>
          <p:cNvPr id="20" name="Text Placeholder 19">
            <a:extLst>
              <a:ext uri="{FF2B5EF4-FFF2-40B4-BE49-F238E27FC236}">
                <a16:creationId xmlns:a16="http://schemas.microsoft.com/office/drawing/2014/main" id="{703BC333-B5A1-4CAB-8B3E-6FF488937DF7}"/>
              </a:ext>
            </a:extLst>
          </p:cNvPr>
          <p:cNvSpPr>
            <a:spLocks noGrp="1"/>
          </p:cNvSpPr>
          <p:nvPr>
            <p:ph type="body" sz="quarter" idx="26"/>
          </p:nvPr>
        </p:nvSpPr>
        <p:spPr>
          <a:xfrm>
            <a:off x="941832" y="5987343"/>
            <a:ext cx="1920240" cy="228600"/>
          </a:xfrm>
        </p:spPr>
        <p:txBody>
          <a:bodyPr/>
          <a:lstStyle/>
          <a:p>
            <a:r>
              <a:rPr lang="en-US" dirty="0"/>
              <a:t>VP Product</a:t>
            </a:r>
          </a:p>
        </p:txBody>
      </p:sp>
      <p:pic>
        <p:nvPicPr>
          <p:cNvPr id="48" name="Picture Placeholder 47" descr="team member">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3854455" y="1913382"/>
            <a:ext cx="1691640" cy="1325880"/>
          </a:xfrm>
        </p:spPr>
      </p:pic>
      <p:sp>
        <p:nvSpPr>
          <p:cNvPr id="8" name="Text Placeholder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a:lstStyle/>
          <a:p>
            <a:r>
              <a:rPr lang="en-US" dirty="0"/>
              <a:t>Mirjam Nilsson</a:t>
            </a:r>
          </a:p>
        </p:txBody>
      </p:sp>
      <p:sp>
        <p:nvSpPr>
          <p:cNvPr id="11" name="Text Placeholder 10">
            <a:extLst>
              <a:ext uri="{FF2B5EF4-FFF2-40B4-BE49-F238E27FC236}">
                <a16:creationId xmlns:a16="http://schemas.microsoft.com/office/drawing/2014/main" id="{AD05ACEF-C334-4BDD-A058-5987B17D0C41}"/>
              </a:ext>
            </a:extLst>
          </p:cNvPr>
          <p:cNvSpPr>
            <a:spLocks noGrp="1"/>
          </p:cNvSpPr>
          <p:nvPr>
            <p:ph type="body" sz="quarter" idx="17"/>
          </p:nvPr>
        </p:nvSpPr>
        <p:spPr>
          <a:xfrm>
            <a:off x="3739896" y="3695369"/>
            <a:ext cx="1920240" cy="228600"/>
          </a:xfrm>
        </p:spPr>
        <p:txBody>
          <a:bodyPr/>
          <a:lstStyle/>
          <a:p>
            <a:r>
              <a:rPr lang="en-US" dirty="0"/>
              <a:t>Chief Executive Officer</a:t>
            </a:r>
          </a:p>
        </p:txBody>
      </p:sp>
      <p:pic>
        <p:nvPicPr>
          <p:cNvPr id="64" name="Picture Placeholder 63" descr="team member&#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5">
            <a:extLst>
              <a:ext uri="{28A0092B-C50C-407E-A947-70E740481C1C}">
                <a14:useLocalDpi xmlns:a14="http://schemas.microsoft.com/office/drawing/2010/main" val="0"/>
              </a:ext>
            </a:extLst>
          </a:blip>
          <a:srcRect/>
          <a:stretch/>
        </p:blipFill>
        <p:spPr>
          <a:xfrm>
            <a:off x="3854196" y="4227957"/>
            <a:ext cx="1691640" cy="1325880"/>
          </a:xfrm>
        </p:spPr>
      </p:pic>
      <p:sp>
        <p:nvSpPr>
          <p:cNvPr id="22" name="Text Placeholder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a:lstStyle/>
          <a:p>
            <a:r>
              <a:rPr lang="en-US" dirty="0"/>
              <a:t>Rowan Murphy</a:t>
            </a:r>
          </a:p>
        </p:txBody>
      </p:sp>
      <p:sp>
        <p:nvSpPr>
          <p:cNvPr id="23" name="Text Placeholder 22">
            <a:extLst>
              <a:ext uri="{FF2B5EF4-FFF2-40B4-BE49-F238E27FC236}">
                <a16:creationId xmlns:a16="http://schemas.microsoft.com/office/drawing/2014/main" id="{7D6C9287-443E-4228-8A38-5F800E59D2B3}"/>
              </a:ext>
            </a:extLst>
          </p:cNvPr>
          <p:cNvSpPr>
            <a:spLocks noGrp="1"/>
          </p:cNvSpPr>
          <p:nvPr>
            <p:ph type="body" sz="quarter" idx="29"/>
          </p:nvPr>
        </p:nvSpPr>
        <p:spPr>
          <a:xfrm>
            <a:off x="3739896" y="5989320"/>
            <a:ext cx="1920240" cy="228600"/>
          </a:xfrm>
        </p:spPr>
        <p:txBody>
          <a:bodyPr/>
          <a:lstStyle/>
          <a:p>
            <a:r>
              <a:rPr lang="en-US" dirty="0"/>
              <a:t>SEO Strategist</a:t>
            </a:r>
          </a:p>
        </p:txBody>
      </p:sp>
      <p:pic>
        <p:nvPicPr>
          <p:cNvPr id="50" name="Picture Placeholder 49" descr="team member">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6">
            <a:extLst>
              <a:ext uri="{28A0092B-C50C-407E-A947-70E740481C1C}">
                <a14:useLocalDpi xmlns:a14="http://schemas.microsoft.com/office/drawing/2010/main" val="0"/>
              </a:ext>
            </a:extLst>
          </a:blip>
          <a:srcRect/>
          <a:stretch/>
        </p:blipFill>
        <p:spPr>
          <a:xfrm>
            <a:off x="6652778" y="1913382"/>
            <a:ext cx="1691640" cy="1325880"/>
          </a:xfrm>
        </p:spPr>
      </p:pic>
      <p:sp>
        <p:nvSpPr>
          <p:cNvPr id="13" name="Text Placeholder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a:lstStyle/>
          <a:p>
            <a:r>
              <a:rPr lang="en-US" dirty="0"/>
              <a:t>Flora Berggren</a:t>
            </a:r>
          </a:p>
        </p:txBody>
      </p:sp>
      <p:sp>
        <p:nvSpPr>
          <p:cNvPr id="14" name="Text Placeholder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95369"/>
            <a:ext cx="1920240" cy="228600"/>
          </a:xfrm>
        </p:spPr>
        <p:txBody>
          <a:bodyPr/>
          <a:lstStyle/>
          <a:p>
            <a:r>
              <a:rPr lang="en-US" dirty="0"/>
              <a:t>Chief Operations Officer</a:t>
            </a:r>
          </a:p>
        </p:txBody>
      </p:sp>
      <p:pic>
        <p:nvPicPr>
          <p:cNvPr id="66" name="Picture Placeholder 65" descr="team member&#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7">
            <a:extLst>
              <a:ext uri="{28A0092B-C50C-407E-A947-70E740481C1C}">
                <a14:useLocalDpi xmlns:a14="http://schemas.microsoft.com/office/drawing/2010/main" val="0"/>
              </a:ext>
            </a:extLst>
          </a:blip>
          <a:srcRect/>
          <a:stretch/>
        </p:blipFill>
        <p:spPr>
          <a:xfrm>
            <a:off x="6652260" y="4227957"/>
            <a:ext cx="1691640" cy="1325880"/>
          </a:xfrm>
        </p:spPr>
      </p:pic>
      <p:sp>
        <p:nvSpPr>
          <p:cNvPr id="25" name="Text Placeholder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a:lstStyle/>
          <a:p>
            <a:r>
              <a:rPr lang="en-US" dirty="0"/>
              <a:t>Elizabeth Moore</a:t>
            </a:r>
          </a:p>
        </p:txBody>
      </p:sp>
      <p:sp>
        <p:nvSpPr>
          <p:cNvPr id="26" name="Text Placeholder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89320"/>
            <a:ext cx="1920240" cy="228600"/>
          </a:xfrm>
        </p:spPr>
        <p:txBody>
          <a:bodyPr/>
          <a:lstStyle/>
          <a:p>
            <a:r>
              <a:rPr lang="en-US" dirty="0"/>
              <a:t>Product Designer</a:t>
            </a:r>
          </a:p>
        </p:txBody>
      </p:sp>
      <p:pic>
        <p:nvPicPr>
          <p:cNvPr id="52" name="Picture Placeholder 51" descr="team member&#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8">
            <a:extLst>
              <a:ext uri="{28A0092B-C50C-407E-A947-70E740481C1C}">
                <a14:useLocalDpi xmlns:a14="http://schemas.microsoft.com/office/drawing/2010/main" val="0"/>
              </a:ext>
            </a:extLst>
          </a:blip>
          <a:srcRect/>
          <a:stretch/>
        </p:blipFill>
        <p:spPr>
          <a:xfrm>
            <a:off x="9451102" y="1913382"/>
            <a:ext cx="1691640" cy="1325880"/>
          </a:xfrm>
        </p:spPr>
      </p:pic>
      <p:sp>
        <p:nvSpPr>
          <p:cNvPr id="16" name="Text Placeholder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a:lstStyle/>
          <a:p>
            <a:r>
              <a:rPr lang="en-US" dirty="0"/>
              <a:t>Rajesh Santoshi</a:t>
            </a:r>
          </a:p>
        </p:txBody>
      </p:sp>
      <p:sp>
        <p:nvSpPr>
          <p:cNvPr id="17" name="Text Placeholder 16">
            <a:extLst>
              <a:ext uri="{FF2B5EF4-FFF2-40B4-BE49-F238E27FC236}">
                <a16:creationId xmlns:a16="http://schemas.microsoft.com/office/drawing/2014/main" id="{659E9C43-EECB-4906-9BC1-A8F8195FDCAD}"/>
              </a:ext>
            </a:extLst>
          </p:cNvPr>
          <p:cNvSpPr>
            <a:spLocks noGrp="1"/>
          </p:cNvSpPr>
          <p:nvPr>
            <p:ph type="body" sz="quarter" idx="23"/>
          </p:nvPr>
        </p:nvSpPr>
        <p:spPr>
          <a:xfrm>
            <a:off x="9336024" y="3695369"/>
            <a:ext cx="1920240" cy="228600"/>
          </a:xfrm>
        </p:spPr>
        <p:txBody>
          <a:bodyPr/>
          <a:lstStyle/>
          <a:p>
            <a:r>
              <a:rPr lang="en-US" dirty="0"/>
              <a:t>VP Marketing</a:t>
            </a:r>
          </a:p>
        </p:txBody>
      </p:sp>
      <p:pic>
        <p:nvPicPr>
          <p:cNvPr id="68" name="Picture Placeholder 67" descr="team member&#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9">
            <a:extLst>
              <a:ext uri="{28A0092B-C50C-407E-A947-70E740481C1C}">
                <a14:useLocalDpi xmlns:a14="http://schemas.microsoft.com/office/drawing/2010/main" val="0"/>
              </a:ext>
            </a:extLst>
          </a:blip>
          <a:srcRect/>
          <a:stretch/>
        </p:blipFill>
        <p:spPr>
          <a:xfrm>
            <a:off x="9450324" y="4227957"/>
            <a:ext cx="1691640" cy="1325880"/>
          </a:xfrm>
        </p:spPr>
      </p:pic>
      <p:sp>
        <p:nvSpPr>
          <p:cNvPr id="28" name="Text Placeholder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a:lstStyle/>
          <a:p>
            <a:r>
              <a:rPr lang="en-US" dirty="0"/>
              <a:t>Robin Kline</a:t>
            </a:r>
          </a:p>
        </p:txBody>
      </p:sp>
      <p:sp>
        <p:nvSpPr>
          <p:cNvPr id="35" name="Text Placeholder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89320"/>
            <a:ext cx="1920240" cy="228600"/>
          </a:xfrm>
        </p:spPr>
        <p:txBody>
          <a:bodyPr/>
          <a:lstStyle/>
          <a:p>
            <a:r>
              <a:rPr lang="en-US" dirty="0"/>
              <a:t>Content Developer</a:t>
            </a:r>
          </a:p>
        </p:txBody>
      </p:sp>
      <p:sp>
        <p:nvSpPr>
          <p:cNvPr id="3" name="Date Placeholder 2">
            <a:extLst>
              <a:ext uri="{FF2B5EF4-FFF2-40B4-BE49-F238E27FC236}">
                <a16:creationId xmlns:a16="http://schemas.microsoft.com/office/drawing/2014/main" id="{AF748B9B-CACB-432F-9A8F-70942F5073A9}"/>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0" name="Slide Number Placeholder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FC657DA-2BAA-051D-3393-F57A637611AC}"/>
              </a:ext>
            </a:extLst>
          </p:cNvPr>
          <p:cNvSpPr/>
          <p:nvPr/>
        </p:nvSpPr>
        <p:spPr>
          <a:xfrm>
            <a:off x="-751103" y="-951484"/>
            <a:ext cx="3178605" cy="3387725"/>
          </a:xfrm>
          <a:prstGeom prst="ellipse">
            <a:avLst/>
          </a:prstGeom>
          <a:solidFill>
            <a:schemeClr val="accent5">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dirty="0"/>
              <a:t>Introduction</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Autofit/>
          </a:bodyPr>
          <a:lstStyle/>
          <a:p>
            <a:r>
              <a:rPr lang="en-US" sz="1800" dirty="0">
                <a:latin typeface="Avenir Next LT Pro Light (Body)"/>
              </a:rPr>
              <a:t>At </a:t>
            </a:r>
            <a:r>
              <a:rPr lang="en-US" sz="1800" b="0" i="0" dirty="0">
                <a:solidFill>
                  <a:schemeClr val="tx1">
                    <a:lumMod val="85000"/>
                    <a:lumOff val="15000"/>
                  </a:schemeClr>
                </a:solidFill>
                <a:effectLst/>
                <a:latin typeface="Avenir Next LT Pro Light (Body)"/>
              </a:rPr>
              <a:t>Code refactoring is a disciplined technique for restructuring existing code without changing its external behavior. The primary goal of refactoring is to improve the design, readability, and maintainability of the code. It involves making changes to the internal structure of the code to enhance its overall quality without altering its functionality.</a:t>
            </a:r>
            <a:endParaRPr lang="en-US" sz="1800" dirty="0">
              <a:solidFill>
                <a:schemeClr val="tx1">
                  <a:lumMod val="85000"/>
                  <a:lumOff val="15000"/>
                </a:schemeClr>
              </a:solidFill>
              <a:latin typeface="Avenir Next LT Pro Light (Body)"/>
            </a:endParaRP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Code Refactoring</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
        <p:nvSpPr>
          <p:cNvPr id="4" name="Oval 3">
            <a:extLst>
              <a:ext uri="{FF2B5EF4-FFF2-40B4-BE49-F238E27FC236}">
                <a16:creationId xmlns:a16="http://schemas.microsoft.com/office/drawing/2014/main" id="{4FA01576-9894-F740-6CB2-1ED22A68A9CB}"/>
              </a:ext>
            </a:extLst>
          </p:cNvPr>
          <p:cNvSpPr/>
          <p:nvPr/>
        </p:nvSpPr>
        <p:spPr>
          <a:xfrm>
            <a:off x="9756650" y="5106924"/>
            <a:ext cx="3386326" cy="35021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 name="Oval 5">
            <a:extLst>
              <a:ext uri="{FF2B5EF4-FFF2-40B4-BE49-F238E27FC236}">
                <a16:creationId xmlns:a16="http://schemas.microsoft.com/office/drawing/2014/main" id="{6C07FF42-E7D7-E2FA-EB20-D7B3E1C286DE}"/>
              </a:ext>
            </a:extLst>
          </p:cNvPr>
          <p:cNvSpPr/>
          <p:nvPr/>
        </p:nvSpPr>
        <p:spPr>
          <a:xfrm>
            <a:off x="4209288" y="5797613"/>
            <a:ext cx="680308" cy="665607"/>
          </a:xfrm>
          <a:prstGeom prst="ellipse">
            <a:avLst/>
          </a:prstGeom>
          <a:solidFill>
            <a:schemeClr val="accent5">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Tree>
    <p:extLst>
      <p:ext uri="{BB962C8B-B14F-4D97-AF65-F5344CB8AC3E}">
        <p14:creationId xmlns:p14="http://schemas.microsoft.com/office/powerpoint/2010/main" val="620991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t>SUMMARY</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dirty="0"/>
              <a:t>At Contoso, we believe in giving 110%. By using energy efficient building methods, we help commercial businesses grow and foster a consumer first mindset. We thrive because of our market knowledge and a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2017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BFF460-B72F-8ABF-B516-AFCC32FCA5E0}"/>
              </a:ext>
            </a:extLst>
          </p:cNvPr>
          <p:cNvSpPr/>
          <p:nvPr/>
        </p:nvSpPr>
        <p:spPr>
          <a:xfrm rot="162245">
            <a:off x="-471754" y="6061280"/>
            <a:ext cx="12763020" cy="5654853"/>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 name="Oval 10">
            <a:extLst>
              <a:ext uri="{FF2B5EF4-FFF2-40B4-BE49-F238E27FC236}">
                <a16:creationId xmlns:a16="http://schemas.microsoft.com/office/drawing/2014/main" id="{B905ADB2-7B5F-61ED-BD26-22CF40687261}"/>
              </a:ext>
            </a:extLst>
          </p:cNvPr>
          <p:cNvSpPr/>
          <p:nvPr/>
        </p:nvSpPr>
        <p:spPr>
          <a:xfrm>
            <a:off x="9563102" y="4175991"/>
            <a:ext cx="3386326" cy="35021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Code Refactoring</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Process of restructuring existing code</a:t>
            </a:r>
          </a:p>
          <a:p>
            <a:endParaRPr lang="en-ZA" noProof="1"/>
          </a:p>
        </p:txBody>
      </p:sp>
      <p:pic>
        <p:nvPicPr>
          <p:cNvPr id="28" name="Content Placeholder 27" descr="Artist male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96DAC541-7B7A-43D3-8B79-37D633B846F1}">
                <asvg:svgBlip xmlns:asvg="http://schemas.microsoft.com/office/drawing/2016/SVG/main" r:embed="rId5"/>
              </a:ext>
            </a:extLst>
          </a:blip>
          <a:src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Readable maintainable</a:t>
            </a:r>
          </a:p>
          <a:p>
            <a:r>
              <a:rPr lang="en-ZA" noProof="1"/>
              <a:t>Efficient</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Without alterations making the codebase better</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381000" y="6356350"/>
            <a:ext cx="4114800" cy="365125"/>
          </a:xfrm>
        </p:spPr>
        <p:txBody>
          <a:bodyPr/>
          <a:lstStyle/>
          <a:p>
            <a:pPr algn="l"/>
            <a:r>
              <a:rPr lang="en-US" sz="1100" dirty="0"/>
              <a:t>Code Refactoring</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9" name="Oval 8">
            <a:extLst>
              <a:ext uri="{FF2B5EF4-FFF2-40B4-BE49-F238E27FC236}">
                <a16:creationId xmlns:a16="http://schemas.microsoft.com/office/drawing/2014/main" id="{7DBDD411-6DD3-7291-165F-868BA3D5D1FB}"/>
              </a:ext>
            </a:extLst>
          </p:cNvPr>
          <p:cNvSpPr/>
          <p:nvPr/>
        </p:nvSpPr>
        <p:spPr>
          <a:xfrm>
            <a:off x="-1427759" y="-1697037"/>
            <a:ext cx="3178605" cy="3387725"/>
          </a:xfrm>
          <a:prstGeom prst="ellipse">
            <a:avLst/>
          </a:prstGeom>
          <a:solidFill>
            <a:schemeClr val="accent5">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0" name="Oval 9">
            <a:extLst>
              <a:ext uri="{FF2B5EF4-FFF2-40B4-BE49-F238E27FC236}">
                <a16:creationId xmlns:a16="http://schemas.microsoft.com/office/drawing/2014/main" id="{5EC0C83F-46B6-F7ED-4071-0EFA414473A2}"/>
              </a:ext>
            </a:extLst>
          </p:cNvPr>
          <p:cNvSpPr/>
          <p:nvPr/>
        </p:nvSpPr>
        <p:spPr>
          <a:xfrm>
            <a:off x="10673492" y="930933"/>
            <a:ext cx="680308" cy="665607"/>
          </a:xfrm>
          <a:prstGeom prst="ellipse">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Tree>
    <p:extLst>
      <p:ext uri="{BB962C8B-B14F-4D97-AF65-F5344CB8AC3E}">
        <p14:creationId xmlns:p14="http://schemas.microsoft.com/office/powerpoint/2010/main" val="3140179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0F44AADC-864B-813F-BA5E-64A5E0B0DCB7}"/>
              </a:ext>
            </a:extLst>
          </p:cNvPr>
          <p:cNvSpPr/>
          <p:nvPr/>
        </p:nvSpPr>
        <p:spPr>
          <a:xfrm>
            <a:off x="-1176526" y="-1545135"/>
            <a:ext cx="3386326" cy="3502152"/>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sz="4000" dirty="0"/>
              <a:t>Objectives</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933820" y="2078572"/>
            <a:ext cx="5162180" cy="3755300"/>
          </a:xfrm>
        </p:spPr>
        <p:txBody>
          <a:bodyPr>
            <a:noAutofit/>
          </a:bodyPr>
          <a:lstStyle/>
          <a:p>
            <a:pPr marL="342900" indent="-342900">
              <a:lnSpc>
                <a:spcPct val="150000"/>
              </a:lnSpc>
              <a:buBlip>
                <a:blip r:embed="rId2">
                  <a:extLst>
                    <a:ext uri="{96DAC541-7B7A-43D3-8B79-37D633B846F1}">
                      <asvg:svgBlip xmlns:asvg="http://schemas.microsoft.com/office/drawing/2016/SVG/main" r:embed="rId3"/>
                    </a:ext>
                  </a:extLst>
                </a:blip>
              </a:buBlip>
            </a:pPr>
            <a:r>
              <a:rPr lang="en-US" sz="2800" dirty="0">
                <a:solidFill>
                  <a:schemeClr val="tx1">
                    <a:lumMod val="95000"/>
                    <a:lumOff val="5000"/>
                  </a:schemeClr>
                </a:solidFill>
              </a:rPr>
              <a:t>Improve Code Quality</a:t>
            </a:r>
          </a:p>
          <a:p>
            <a:pPr marL="342900" indent="-342900">
              <a:lnSpc>
                <a:spcPct val="150000"/>
              </a:lnSpc>
              <a:buBlip>
                <a:blip r:embed="rId2">
                  <a:extLst>
                    <a:ext uri="{96DAC541-7B7A-43D3-8B79-37D633B846F1}">
                      <asvg:svgBlip xmlns:asvg="http://schemas.microsoft.com/office/drawing/2016/SVG/main" r:embed="rId3"/>
                    </a:ext>
                  </a:extLst>
                </a:blip>
              </a:buBlip>
            </a:pPr>
            <a:r>
              <a:rPr lang="en-US" sz="2800" dirty="0">
                <a:solidFill>
                  <a:schemeClr val="tx1">
                    <a:lumMod val="95000"/>
                    <a:lumOff val="5000"/>
                  </a:schemeClr>
                </a:solidFill>
              </a:rPr>
              <a:t>Enhancing Maintainability</a:t>
            </a:r>
          </a:p>
          <a:p>
            <a:pPr marL="342900" indent="-342900">
              <a:lnSpc>
                <a:spcPct val="150000"/>
              </a:lnSpc>
              <a:buBlip>
                <a:blip r:embed="rId2">
                  <a:extLst>
                    <a:ext uri="{96DAC541-7B7A-43D3-8B79-37D633B846F1}">
                      <asvg:svgBlip xmlns:asvg="http://schemas.microsoft.com/office/drawing/2016/SVG/main" r:embed="rId3"/>
                    </a:ext>
                  </a:extLst>
                </a:blip>
              </a:buBlip>
            </a:pPr>
            <a:r>
              <a:rPr lang="en-US" sz="2800" dirty="0">
                <a:solidFill>
                  <a:schemeClr val="tx1">
                    <a:lumMod val="95000"/>
                    <a:lumOff val="5000"/>
                  </a:schemeClr>
                </a:solidFill>
              </a:rPr>
              <a:t>Facilitating Collaborations</a:t>
            </a:r>
          </a:p>
          <a:p>
            <a:pPr marL="342900" indent="-342900">
              <a:lnSpc>
                <a:spcPct val="150000"/>
              </a:lnSpc>
              <a:buBlip>
                <a:blip r:embed="rId2">
                  <a:extLst>
                    <a:ext uri="{96DAC541-7B7A-43D3-8B79-37D633B846F1}">
                      <asvg:svgBlip xmlns:asvg="http://schemas.microsoft.com/office/drawing/2016/SVG/main" r:embed="rId3"/>
                    </a:ext>
                  </a:extLst>
                </a:blip>
              </a:buBlip>
            </a:pPr>
            <a:r>
              <a:rPr lang="en-US" sz="2800" dirty="0">
                <a:solidFill>
                  <a:schemeClr val="tx1">
                    <a:lumMod val="95000"/>
                    <a:lumOff val="5000"/>
                  </a:schemeClr>
                </a:solidFill>
              </a:rPr>
              <a:t>Reducing Technical Debts</a:t>
            </a:r>
          </a:p>
          <a:p>
            <a:pPr marL="342900" indent="-342900">
              <a:lnSpc>
                <a:spcPct val="150000"/>
              </a:lnSpc>
              <a:buBlip>
                <a:blip r:embed="rId2">
                  <a:extLst>
                    <a:ext uri="{96DAC541-7B7A-43D3-8B79-37D633B846F1}">
                      <asvg:svgBlip xmlns:asvg="http://schemas.microsoft.com/office/drawing/2016/SVG/main" r:embed="rId3"/>
                    </a:ext>
                  </a:extLst>
                </a:blip>
              </a:buBlip>
            </a:pPr>
            <a:r>
              <a:rPr lang="en-US" sz="2800" dirty="0">
                <a:solidFill>
                  <a:schemeClr val="tx1">
                    <a:lumMod val="95000"/>
                    <a:lumOff val="5000"/>
                  </a:schemeClr>
                </a:solidFill>
              </a:rPr>
              <a:t>Performance Optimization</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pPr algn="l"/>
            <a:r>
              <a:rPr lang="en-US" sz="1050" dirty="0"/>
              <a:t>Code Refactoring</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z="1050" smtClean="0"/>
              <a:pPr/>
              <a:t>4</a:t>
            </a:fld>
            <a:endParaRPr lang="en-US" sz="1050" dirty="0"/>
          </a:p>
        </p:txBody>
      </p:sp>
      <p:sp>
        <p:nvSpPr>
          <p:cNvPr id="3" name="Oval 2">
            <a:extLst>
              <a:ext uri="{FF2B5EF4-FFF2-40B4-BE49-F238E27FC236}">
                <a16:creationId xmlns:a16="http://schemas.microsoft.com/office/drawing/2014/main" id="{868B7E39-B00D-DA76-4979-CA5CD7C00C69}"/>
              </a:ext>
            </a:extLst>
          </p:cNvPr>
          <p:cNvSpPr/>
          <p:nvPr/>
        </p:nvSpPr>
        <p:spPr>
          <a:xfrm>
            <a:off x="8110726" y="848741"/>
            <a:ext cx="3178605" cy="3387725"/>
          </a:xfrm>
          <a:prstGeom prst="ellipse">
            <a:avLst/>
          </a:prstGeom>
          <a:solidFill>
            <a:schemeClr val="accent5">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5" name="Oval 4">
            <a:extLst>
              <a:ext uri="{FF2B5EF4-FFF2-40B4-BE49-F238E27FC236}">
                <a16:creationId xmlns:a16="http://schemas.microsoft.com/office/drawing/2014/main" id="{C0CED22D-A88D-B6C4-DA50-8545B86CF22C}"/>
              </a:ext>
            </a:extLst>
          </p:cNvPr>
          <p:cNvSpPr/>
          <p:nvPr/>
        </p:nvSpPr>
        <p:spPr>
          <a:xfrm>
            <a:off x="7077075" y="4106768"/>
            <a:ext cx="1340513" cy="1325562"/>
          </a:xfrm>
          <a:prstGeom prst="ellipse">
            <a:avLst/>
          </a:prstGeom>
          <a:solidFill>
            <a:schemeClr val="bg1">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6" name="Rectangle 5">
            <a:extLst>
              <a:ext uri="{FF2B5EF4-FFF2-40B4-BE49-F238E27FC236}">
                <a16:creationId xmlns:a16="http://schemas.microsoft.com/office/drawing/2014/main" id="{E213D4A1-4A93-5985-60E4-CEC9E5E29249}"/>
              </a:ext>
            </a:extLst>
          </p:cNvPr>
          <p:cNvSpPr/>
          <p:nvPr/>
        </p:nvSpPr>
        <p:spPr>
          <a:xfrm rot="162245">
            <a:off x="-697306" y="7461454"/>
            <a:ext cx="12763020" cy="5654853"/>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73164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0ADFD42-4BB2-6B9C-0E8F-E3562CB3D5ED}"/>
              </a:ext>
            </a:extLst>
          </p:cNvPr>
          <p:cNvSpPr/>
          <p:nvPr/>
        </p:nvSpPr>
        <p:spPr>
          <a:xfrm>
            <a:off x="6912864" y="5742432"/>
            <a:ext cx="7799832" cy="4311396"/>
          </a:xfrm>
          <a:prstGeom prst="ellipse">
            <a:avLst/>
          </a:prstGeom>
          <a:noFill/>
          <a:ln w="762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fontScale="90000"/>
          </a:bodyPr>
          <a:lstStyle/>
          <a:p>
            <a:r>
              <a:rPr lang="en-US" dirty="0"/>
              <a:t>Common Refactoring Techniques</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39"/>
            <a:ext cx="5669280" cy="4204335"/>
          </a:xfrm>
        </p:spPr>
        <p:txBody>
          <a:bodyPr>
            <a:noAutofit/>
          </a:bodyPr>
          <a:lstStyle/>
          <a:p>
            <a:pPr marL="342900" indent="-342900">
              <a:lnSpc>
                <a:spcPct val="150000"/>
              </a:lnSpc>
              <a:buBlip>
                <a:blip r:embed="rId3">
                  <a:extLst>
                    <a:ext uri="{96DAC541-7B7A-43D3-8B79-37D633B846F1}">
                      <asvg:svgBlip xmlns:asvg="http://schemas.microsoft.com/office/drawing/2016/SVG/main" r:embed="rId4"/>
                    </a:ext>
                  </a:extLst>
                </a:blip>
              </a:buBlip>
            </a:pPr>
            <a:r>
              <a:rPr lang="en-US" sz="2400" dirty="0"/>
              <a:t>Extract Method</a:t>
            </a:r>
          </a:p>
          <a:p>
            <a:pPr marL="342900" indent="-342900">
              <a:lnSpc>
                <a:spcPct val="150000"/>
              </a:lnSpc>
              <a:buBlip>
                <a:blip r:embed="rId3">
                  <a:extLst>
                    <a:ext uri="{96DAC541-7B7A-43D3-8B79-37D633B846F1}">
                      <asvg:svgBlip xmlns:asvg="http://schemas.microsoft.com/office/drawing/2016/SVG/main" r:embed="rId4"/>
                    </a:ext>
                  </a:extLst>
                </a:blip>
              </a:buBlip>
            </a:pPr>
            <a:r>
              <a:rPr lang="en-US" sz="2400" dirty="0"/>
              <a:t>Rename Variable/ Method/Class</a:t>
            </a:r>
          </a:p>
          <a:p>
            <a:pPr marL="342900" indent="-342900">
              <a:lnSpc>
                <a:spcPct val="150000"/>
              </a:lnSpc>
              <a:buBlip>
                <a:blip r:embed="rId3">
                  <a:extLst>
                    <a:ext uri="{96DAC541-7B7A-43D3-8B79-37D633B846F1}">
                      <asvg:svgBlip xmlns:asvg="http://schemas.microsoft.com/office/drawing/2016/SVG/main" r:embed="rId4"/>
                    </a:ext>
                  </a:extLst>
                </a:blip>
              </a:buBlip>
            </a:pPr>
            <a:r>
              <a:rPr lang="en-US" sz="2400" dirty="0"/>
              <a:t>Extract Class</a:t>
            </a:r>
          </a:p>
          <a:p>
            <a:pPr marL="342900" indent="-342900">
              <a:lnSpc>
                <a:spcPct val="150000"/>
              </a:lnSpc>
              <a:buBlip>
                <a:blip r:embed="rId3">
                  <a:extLst>
                    <a:ext uri="{96DAC541-7B7A-43D3-8B79-37D633B846F1}">
                      <asvg:svgBlip xmlns:asvg="http://schemas.microsoft.com/office/drawing/2016/SVG/main" r:embed="rId4"/>
                    </a:ext>
                  </a:extLst>
                </a:blip>
              </a:buBlip>
            </a:pPr>
            <a:r>
              <a:rPr lang="en-US" sz="2400" dirty="0"/>
              <a:t>Replace Conditional with </a:t>
            </a:r>
            <a:r>
              <a:rPr lang="en-US" sz="2400" dirty="0" err="1"/>
              <a:t>Polymorphsim</a:t>
            </a:r>
            <a:endParaRPr lang="en-US" sz="2400" dirty="0"/>
          </a:p>
          <a:p>
            <a:pPr marL="342900" indent="-342900">
              <a:lnSpc>
                <a:spcPct val="150000"/>
              </a:lnSpc>
              <a:buBlip>
                <a:blip r:embed="rId3">
                  <a:extLst>
                    <a:ext uri="{96DAC541-7B7A-43D3-8B79-37D633B846F1}">
                      <asvg:svgBlip xmlns:asvg="http://schemas.microsoft.com/office/drawing/2016/SVG/main" r:embed="rId4"/>
                    </a:ext>
                  </a:extLst>
                </a:blip>
              </a:buBlip>
            </a:pPr>
            <a:r>
              <a:rPr lang="en-US" sz="2400" dirty="0"/>
              <a:t>Remove Code Duplication</a:t>
            </a:r>
          </a:p>
          <a:p>
            <a:endParaRPr lang="en-US" sz="2400" dirty="0"/>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dirty="0"/>
              <a:t>Code Refactoring</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5</a:t>
            </a:fld>
            <a:endParaRPr lang="en-US" dirty="0"/>
          </a:p>
        </p:txBody>
      </p:sp>
      <p:sp>
        <p:nvSpPr>
          <p:cNvPr id="13" name="Oval 12">
            <a:extLst>
              <a:ext uri="{FF2B5EF4-FFF2-40B4-BE49-F238E27FC236}">
                <a16:creationId xmlns:a16="http://schemas.microsoft.com/office/drawing/2014/main" id="{AEB69DB1-92F2-A4C9-A4E2-D9FC3F4D322F}"/>
              </a:ext>
            </a:extLst>
          </p:cNvPr>
          <p:cNvSpPr/>
          <p:nvPr/>
        </p:nvSpPr>
        <p:spPr>
          <a:xfrm>
            <a:off x="1029081" y="0"/>
            <a:ext cx="3904488" cy="4128516"/>
          </a:xfrm>
          <a:prstGeom prst="ellipse">
            <a:avLst/>
          </a:prstGeom>
          <a:solidFill>
            <a:schemeClr val="accent6">
              <a:lumMod val="75000"/>
            </a:schemeClr>
          </a:solidFill>
          <a:ln w="762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4" name="Oval 13">
            <a:extLst>
              <a:ext uri="{FF2B5EF4-FFF2-40B4-BE49-F238E27FC236}">
                <a16:creationId xmlns:a16="http://schemas.microsoft.com/office/drawing/2014/main" id="{1D5B8DB4-CFA9-8F18-161A-8E5C08883635}"/>
              </a:ext>
            </a:extLst>
          </p:cNvPr>
          <p:cNvSpPr/>
          <p:nvPr/>
        </p:nvSpPr>
        <p:spPr>
          <a:xfrm>
            <a:off x="4593415" y="3667125"/>
            <a:ext cx="680308" cy="665607"/>
          </a:xfrm>
          <a:prstGeom prst="ellipse">
            <a:avLst/>
          </a:prstGeom>
          <a:noFill/>
          <a:ln w="762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Tree>
    <p:extLst>
      <p:ext uri="{BB962C8B-B14F-4D97-AF65-F5344CB8AC3E}">
        <p14:creationId xmlns:p14="http://schemas.microsoft.com/office/powerpoint/2010/main" val="1775124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Refactoring Process</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6835" y="1720084"/>
            <a:ext cx="4114800" cy="428755"/>
          </a:xfrm>
        </p:spPr>
        <p:txBody>
          <a:bodyPr/>
          <a:lstStyle/>
          <a:p>
            <a:r>
              <a:rPr lang="en-US" sz="2000" dirty="0"/>
              <a:t>Identify Code Smells</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5797" y="2050947"/>
            <a:ext cx="4544430" cy="1146762"/>
          </a:xfrm>
        </p:spPr>
        <p:txBody>
          <a:bodyPr>
            <a:noAutofit/>
          </a:bodyPr>
          <a:lstStyle/>
          <a:p>
            <a:r>
              <a:rPr lang="en-ZA" sz="2000" dirty="0"/>
              <a:t>It refers to the potential issues in the code. They can include duplicated code, long methods, unclear variable names</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292853"/>
            <a:ext cx="4114800" cy="428755"/>
          </a:xfrm>
        </p:spPr>
        <p:txBody>
          <a:bodyPr/>
          <a:lstStyle/>
          <a:p>
            <a:r>
              <a:rPr lang="en-ZA" sz="2000" dirty="0"/>
              <a:t>Write Tests</a:t>
            </a:r>
            <a:endParaRPr lang="en-US" sz="2000"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664841"/>
            <a:ext cx="4329165" cy="1089635"/>
          </a:xfrm>
        </p:spPr>
        <p:txBody>
          <a:bodyPr>
            <a:normAutofit/>
          </a:bodyPr>
          <a:lstStyle/>
          <a:p>
            <a:r>
              <a:rPr lang="en-ZA" sz="2000" dirty="0"/>
              <a:t>Before Refactoring, ensure you have proper testing mechanisms</a:t>
            </a:r>
            <a:endParaRPr lang="en-US" sz="2000"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685462"/>
            <a:ext cx="4114800" cy="428755"/>
          </a:xfrm>
        </p:spPr>
        <p:txBody>
          <a:bodyPr/>
          <a:lstStyle/>
          <a:p>
            <a:r>
              <a:rPr lang="en-US" sz="2000" dirty="0"/>
              <a:t>Plan Refactoring</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0227" y="2074626"/>
            <a:ext cx="4794747" cy="1090237"/>
          </a:xfrm>
        </p:spPr>
        <p:txBody>
          <a:bodyPr>
            <a:noAutofit/>
          </a:bodyPr>
          <a:lstStyle/>
          <a:p>
            <a:r>
              <a:rPr lang="en-ZA" sz="2000" dirty="0"/>
              <a:t>Understand the existing code, plan for specific improvements, what refactoring techniques to apply</a:t>
            </a:r>
            <a:endParaRPr lang="en-US" sz="2000"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328086"/>
            <a:ext cx="4114800" cy="428755"/>
          </a:xfrm>
        </p:spPr>
        <p:txBody>
          <a:bodyPr/>
          <a:lstStyle/>
          <a:p>
            <a:r>
              <a:rPr lang="en-ZA" sz="2000" dirty="0"/>
              <a:t>Review and Iterate</a:t>
            </a:r>
            <a:endParaRPr lang="en-US" sz="2000"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664841"/>
            <a:ext cx="5042397" cy="1055013"/>
          </a:xfrm>
        </p:spPr>
        <p:txBody>
          <a:bodyPr>
            <a:normAutofit/>
          </a:bodyPr>
          <a:lstStyle/>
          <a:p>
            <a:r>
              <a:rPr lang="en-ZA" sz="2000" dirty="0"/>
              <a:t>Review the refactored code seek Feedback from team members</a:t>
            </a:r>
            <a:endParaRPr lang="en-US" sz="2000" dirty="0"/>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dirty="0"/>
              <a:t>Code Refactoring</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14" name="Oval 13">
            <a:extLst>
              <a:ext uri="{FF2B5EF4-FFF2-40B4-BE49-F238E27FC236}">
                <a16:creationId xmlns:a16="http://schemas.microsoft.com/office/drawing/2014/main" id="{52D4A9D6-0F26-2939-B7A6-6B7241581D28}"/>
              </a:ext>
            </a:extLst>
          </p:cNvPr>
          <p:cNvSpPr/>
          <p:nvPr/>
        </p:nvSpPr>
        <p:spPr>
          <a:xfrm>
            <a:off x="9490701" y="-1514705"/>
            <a:ext cx="3522877" cy="3387725"/>
          </a:xfrm>
          <a:prstGeom prst="ellipse">
            <a:avLst/>
          </a:prstGeom>
          <a:solidFill>
            <a:schemeClr val="accent5">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5" name="Oval 14">
            <a:extLst>
              <a:ext uri="{FF2B5EF4-FFF2-40B4-BE49-F238E27FC236}">
                <a16:creationId xmlns:a16="http://schemas.microsoft.com/office/drawing/2014/main" id="{37A8F482-6DF8-34BE-40E1-8202420DD13C}"/>
              </a:ext>
            </a:extLst>
          </p:cNvPr>
          <p:cNvSpPr/>
          <p:nvPr/>
        </p:nvSpPr>
        <p:spPr>
          <a:xfrm>
            <a:off x="-619125" y="4343400"/>
            <a:ext cx="13525500" cy="4424553"/>
          </a:xfrm>
          <a:prstGeom prst="ellipse">
            <a:avLst/>
          </a:prstGeom>
          <a:noFill/>
          <a:ln w="762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6" name="Oval 15">
            <a:extLst>
              <a:ext uri="{FF2B5EF4-FFF2-40B4-BE49-F238E27FC236}">
                <a16:creationId xmlns:a16="http://schemas.microsoft.com/office/drawing/2014/main" id="{ABFA5538-8BA1-7AB8-0C08-A9BDD94F66E6}"/>
              </a:ext>
            </a:extLst>
          </p:cNvPr>
          <p:cNvSpPr/>
          <p:nvPr/>
        </p:nvSpPr>
        <p:spPr>
          <a:xfrm>
            <a:off x="269603" y="2424491"/>
            <a:ext cx="1340513" cy="1325562"/>
          </a:xfrm>
          <a:prstGeom prst="ellipse">
            <a:avLst/>
          </a:prstGeom>
          <a:solidFill>
            <a:schemeClr val="bg1">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Tree>
    <p:extLst>
      <p:ext uri="{BB962C8B-B14F-4D97-AF65-F5344CB8AC3E}">
        <p14:creationId xmlns:p14="http://schemas.microsoft.com/office/powerpoint/2010/main" val="2281914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6338F1AA-82B0-981D-928E-AFF1F0117A87}"/>
              </a:ext>
            </a:extLst>
          </p:cNvPr>
          <p:cNvSpPr/>
          <p:nvPr/>
        </p:nvSpPr>
        <p:spPr>
          <a:xfrm>
            <a:off x="-4685919" y="3505200"/>
            <a:ext cx="13525500" cy="6496050"/>
          </a:xfrm>
          <a:prstGeom prst="ellipse">
            <a:avLst/>
          </a:prstGeom>
          <a:noFill/>
          <a:ln w="762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12264"/>
            <a:ext cx="2011680" cy="274320"/>
          </a:xfrm>
        </p:spPr>
        <p:txBody>
          <a:bodyPr>
            <a:normAutofit/>
          </a:bodyPr>
          <a:lstStyle/>
          <a:p>
            <a:r>
              <a:rPr lang="en-ZA" dirty="0"/>
              <a:t>CONVENIENT</a:t>
            </a:r>
          </a:p>
        </p:txBody>
      </p:sp>
      <p:sp>
        <p:nvSpPr>
          <p:cNvPr id="4" name="TextBox 3">
            <a:extLst>
              <a:ext uri="{FF2B5EF4-FFF2-40B4-BE49-F238E27FC236}">
                <a16:creationId xmlns:a16="http://schemas.microsoft.com/office/drawing/2014/main" id="{86EFD55C-BF13-445C-838A-107ADC1C0D24}"/>
              </a:ext>
            </a:extLst>
          </p:cNvPr>
          <p:cNvSpPr txBox="1"/>
          <p:nvPr/>
        </p:nvSpPr>
        <p:spPr>
          <a:xfrm>
            <a:off x="1240612" y="2552216"/>
            <a:ext cx="2103120" cy="307777"/>
          </a:xfrm>
          <a:prstGeom prst="rect">
            <a:avLst/>
          </a:prstGeom>
          <a:noFill/>
        </p:spPr>
        <p:txBody>
          <a:bodyPr wrap="square" rtlCol="0">
            <a:spAutoFit/>
          </a:bodyPr>
          <a:lstStyle/>
          <a:p>
            <a:pPr algn="ctr"/>
            <a:r>
              <a:rPr lang="en-US" sz="1400" b="1" dirty="0">
                <a:solidFill>
                  <a:schemeClr val="accent1">
                    <a:lumMod val="50000"/>
                  </a:schemeClr>
                </a:solidFill>
              </a:rPr>
              <a:t>A</a:t>
            </a:r>
          </a:p>
        </p:txBody>
      </p:sp>
      <p:sp>
        <p:nvSpPr>
          <p:cNvPr id="27" name="Rectangle 26">
            <a:extLst>
              <a:ext uri="{FF2B5EF4-FFF2-40B4-BE49-F238E27FC236}">
                <a16:creationId xmlns:a16="http://schemas.microsoft.com/office/drawing/2014/main" id="{7DD26C85-1F6D-4245-B567-36563414B426}"/>
              </a:ext>
              <a:ext uri="{C183D7F6-B498-43B3-948B-1728B52AA6E4}">
                <adec:decorative xmlns:adec="http://schemas.microsoft.com/office/drawing/2017/decorative" val="1"/>
              </a:ext>
            </a:extLst>
          </p:cNvPr>
          <p:cNvSpPr/>
          <p:nvPr/>
        </p:nvSpPr>
        <p:spPr>
          <a:xfrm>
            <a:off x="2214448" y="28803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5" name="TextBox 44">
            <a:extLst>
              <a:ext uri="{FF2B5EF4-FFF2-40B4-BE49-F238E27FC236}">
                <a16:creationId xmlns:a16="http://schemas.microsoft.com/office/drawing/2014/main" id="{46B3165E-F0AF-4E93-8DAF-78E708FEE96D}"/>
              </a:ext>
            </a:extLst>
          </p:cNvPr>
          <p:cNvSpPr txBox="1"/>
          <p:nvPr/>
        </p:nvSpPr>
        <p:spPr>
          <a:xfrm>
            <a:off x="8952613" y="2175264"/>
            <a:ext cx="1510914" cy="400110"/>
          </a:xfrm>
          <a:prstGeom prst="rect">
            <a:avLst/>
          </a:prstGeom>
          <a:noFill/>
        </p:spPr>
        <p:txBody>
          <a:bodyPr wrap="square" rtlCol="0">
            <a:spAutoFit/>
          </a:bodyPr>
          <a:lstStyle/>
          <a:p>
            <a:pPr algn="ctr"/>
            <a:r>
              <a:rPr lang="en-US" sz="2000" dirty="0">
                <a:solidFill>
                  <a:schemeClr val="accent2"/>
                </a:solidFill>
                <a:latin typeface="+mj-lt"/>
              </a:rPr>
              <a:t>Contoso</a:t>
            </a:r>
          </a:p>
        </p:txBody>
      </p:sp>
      <p:sp>
        <p:nvSpPr>
          <p:cNvPr id="37" name="Rectangle 36">
            <a:extLst>
              <a:ext uri="{FF2B5EF4-FFF2-40B4-BE49-F238E27FC236}">
                <a16:creationId xmlns:a16="http://schemas.microsoft.com/office/drawing/2014/main" id="{2B7DB985-B36F-483E-9F4C-75F0A3BB4BB1}"/>
              </a:ext>
              <a:ext uri="{C183D7F6-B498-43B3-948B-1728B52AA6E4}">
                <adec:decorative xmlns:adec="http://schemas.microsoft.com/office/drawing/2017/decorative" val="1"/>
              </a:ext>
            </a:extLst>
          </p:cNvPr>
          <p:cNvSpPr/>
          <p:nvPr/>
        </p:nvSpPr>
        <p:spPr>
          <a:xfrm>
            <a:off x="9630352" y="2571997"/>
            <a:ext cx="228600" cy="228600"/>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a:xfrm>
            <a:off x="829445" y="3346704"/>
            <a:ext cx="2011680" cy="274320"/>
          </a:xfrm>
        </p:spPr>
        <p:txBody>
          <a:bodyPr>
            <a:normAutofit/>
          </a:bodyPr>
          <a:lstStyle/>
          <a:p>
            <a:r>
              <a:rPr lang="en-ZA" dirty="0"/>
              <a:t>EXPENSIVE</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a:xfrm>
            <a:off x="9362752" y="3346704"/>
            <a:ext cx="2011680" cy="274320"/>
          </a:xfrm>
        </p:spPr>
        <p:txBody>
          <a:bodyPr>
            <a:noAutofit/>
          </a:bodyPr>
          <a:lstStyle/>
          <a:p>
            <a:r>
              <a:rPr lang="en-ZA" dirty="0"/>
              <a:t>AFFORDABLE</a:t>
            </a:r>
          </a:p>
        </p:txBody>
      </p:sp>
      <p:sp>
        <p:nvSpPr>
          <p:cNvPr id="35" name="Rectangle 34">
            <a:extLst>
              <a:ext uri="{FF2B5EF4-FFF2-40B4-BE49-F238E27FC236}">
                <a16:creationId xmlns:a16="http://schemas.microsoft.com/office/drawing/2014/main" id="{0D3F8A78-F61A-4637-942D-531A0D94AFD7}"/>
              </a:ext>
              <a:ext uri="{C183D7F6-B498-43B3-948B-1728B52AA6E4}">
                <adec:decorative xmlns:adec="http://schemas.microsoft.com/office/drawing/2017/decorative" val="1"/>
              </a:ext>
            </a:extLst>
          </p:cNvPr>
          <p:cNvSpPr/>
          <p:nvPr/>
        </p:nvSpPr>
        <p:spPr>
          <a:xfrm>
            <a:off x="2819402" y="399119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4" name="TextBox 13">
            <a:extLst>
              <a:ext uri="{FF2B5EF4-FFF2-40B4-BE49-F238E27FC236}">
                <a16:creationId xmlns:a16="http://schemas.microsoft.com/office/drawing/2014/main" id="{7ED65121-CDE8-4D4F-BDA3-31C3F7E30E0F}"/>
              </a:ext>
            </a:extLst>
          </p:cNvPr>
          <p:cNvSpPr txBox="1"/>
          <p:nvPr/>
        </p:nvSpPr>
        <p:spPr>
          <a:xfrm>
            <a:off x="1866038" y="4232414"/>
            <a:ext cx="2103120" cy="307777"/>
          </a:xfrm>
          <a:prstGeom prst="rect">
            <a:avLst/>
          </a:prstGeom>
          <a:noFill/>
        </p:spPr>
        <p:txBody>
          <a:bodyPr wrap="square" rtlCol="0">
            <a:spAutoFit/>
          </a:bodyPr>
          <a:lstStyle/>
          <a:p>
            <a:pPr algn="ctr"/>
            <a:r>
              <a:rPr lang="en-US" sz="1400" b="1" dirty="0">
                <a:solidFill>
                  <a:schemeClr val="accent1">
                    <a:lumMod val="50000"/>
                  </a:schemeClr>
                </a:solidFill>
              </a:rPr>
              <a:t>D</a:t>
            </a:r>
          </a:p>
        </p:txBody>
      </p:sp>
      <p:sp>
        <p:nvSpPr>
          <p:cNvPr id="29" name="Rectangle 28">
            <a:extLst>
              <a:ext uri="{FF2B5EF4-FFF2-40B4-BE49-F238E27FC236}">
                <a16:creationId xmlns:a16="http://schemas.microsoft.com/office/drawing/2014/main" id="{5BA97092-809F-47A9-8249-3B3B8444B091}"/>
              </a:ext>
              <a:ext uri="{C183D7F6-B498-43B3-948B-1728B52AA6E4}">
                <adec:decorative xmlns:adec="http://schemas.microsoft.com/office/drawing/2017/decorative" val="1"/>
              </a:ext>
            </a:extLst>
          </p:cNvPr>
          <p:cNvSpPr/>
          <p:nvPr/>
        </p:nvSpPr>
        <p:spPr>
          <a:xfrm>
            <a:off x="3598724" y="4666450"/>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TextBox 20">
            <a:extLst>
              <a:ext uri="{FF2B5EF4-FFF2-40B4-BE49-F238E27FC236}">
                <a16:creationId xmlns:a16="http://schemas.microsoft.com/office/drawing/2014/main" id="{AD213F40-319F-48D4-B671-51D806C017DB}"/>
              </a:ext>
            </a:extLst>
          </p:cNvPr>
          <p:cNvSpPr txBox="1"/>
          <p:nvPr/>
        </p:nvSpPr>
        <p:spPr>
          <a:xfrm>
            <a:off x="2624888" y="4873536"/>
            <a:ext cx="2103120" cy="307777"/>
          </a:xfrm>
          <a:prstGeom prst="rect">
            <a:avLst/>
          </a:prstGeom>
          <a:noFill/>
        </p:spPr>
        <p:txBody>
          <a:bodyPr wrap="square" rtlCol="0">
            <a:spAutoFit/>
          </a:bodyPr>
          <a:lstStyle/>
          <a:p>
            <a:pPr algn="ctr"/>
            <a:r>
              <a:rPr lang="en-US" sz="1400" b="1" dirty="0">
                <a:solidFill>
                  <a:schemeClr val="accent1">
                    <a:lumMod val="50000"/>
                  </a:schemeClr>
                </a:solidFill>
              </a:rPr>
              <a:t>E</a:t>
            </a:r>
          </a:p>
        </p:txBody>
      </p:sp>
      <p:sp>
        <p:nvSpPr>
          <p:cNvPr id="33" name="Rectangle 32">
            <a:extLst>
              <a:ext uri="{FF2B5EF4-FFF2-40B4-BE49-F238E27FC236}">
                <a16:creationId xmlns:a16="http://schemas.microsoft.com/office/drawing/2014/main" id="{6F2F37D3-3B6B-4C6F-AE6B-C8253B191F3A}"/>
              </a:ext>
              <a:ext uri="{C183D7F6-B498-43B3-948B-1728B52AA6E4}">
                <adec:decorative xmlns:adec="http://schemas.microsoft.com/office/drawing/2017/decorative" val="1"/>
              </a:ext>
            </a:extLst>
          </p:cNvPr>
          <p:cNvSpPr/>
          <p:nvPr/>
        </p:nvSpPr>
        <p:spPr>
          <a:xfrm>
            <a:off x="7348713" y="45422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3" name="TextBox 22">
            <a:extLst>
              <a:ext uri="{FF2B5EF4-FFF2-40B4-BE49-F238E27FC236}">
                <a16:creationId xmlns:a16="http://schemas.microsoft.com/office/drawing/2014/main" id="{04537644-11DD-456E-9CB9-07E65B9D639A}"/>
              </a:ext>
            </a:extLst>
          </p:cNvPr>
          <p:cNvSpPr txBox="1"/>
          <p:nvPr/>
        </p:nvSpPr>
        <p:spPr>
          <a:xfrm>
            <a:off x="6374877" y="4746624"/>
            <a:ext cx="2103120" cy="307777"/>
          </a:xfrm>
          <a:prstGeom prst="rect">
            <a:avLst/>
          </a:prstGeom>
          <a:noFill/>
        </p:spPr>
        <p:txBody>
          <a:bodyPr wrap="square" rtlCol="0">
            <a:spAutoFit/>
          </a:bodyPr>
          <a:lstStyle/>
          <a:p>
            <a:pPr algn="ctr"/>
            <a:r>
              <a:rPr lang="en-US" sz="1400" b="1" dirty="0">
                <a:solidFill>
                  <a:schemeClr val="accent1">
                    <a:lumMod val="50000"/>
                  </a:schemeClr>
                </a:solidFill>
              </a:rPr>
              <a:t>B</a:t>
            </a:r>
          </a:p>
        </p:txBody>
      </p:sp>
      <p:sp>
        <p:nvSpPr>
          <p:cNvPr id="31" name="Rectangle 30">
            <a:extLst>
              <a:ext uri="{FF2B5EF4-FFF2-40B4-BE49-F238E27FC236}">
                <a16:creationId xmlns:a16="http://schemas.microsoft.com/office/drawing/2014/main" id="{6EC585A1-2E31-4298-8FD8-F3D23C1EFB19}"/>
              </a:ext>
              <a:ext uri="{C183D7F6-B498-43B3-948B-1728B52AA6E4}">
                <adec:decorative xmlns:adec="http://schemas.microsoft.com/office/drawing/2017/decorative" val="1"/>
              </a:ext>
            </a:extLst>
          </p:cNvPr>
          <p:cNvSpPr/>
          <p:nvPr/>
        </p:nvSpPr>
        <p:spPr>
          <a:xfrm>
            <a:off x="9032639" y="3919295"/>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5" name="TextBox 24">
            <a:extLst>
              <a:ext uri="{FF2B5EF4-FFF2-40B4-BE49-F238E27FC236}">
                <a16:creationId xmlns:a16="http://schemas.microsoft.com/office/drawing/2014/main" id="{44E08925-138F-4068-9329-D6D44E600B83}"/>
              </a:ext>
            </a:extLst>
          </p:cNvPr>
          <p:cNvSpPr txBox="1"/>
          <p:nvPr/>
        </p:nvSpPr>
        <p:spPr>
          <a:xfrm>
            <a:off x="8058803" y="4126386"/>
            <a:ext cx="2103120" cy="307777"/>
          </a:xfrm>
          <a:prstGeom prst="rect">
            <a:avLst/>
          </a:prstGeom>
          <a:noFill/>
        </p:spPr>
        <p:txBody>
          <a:bodyPr wrap="square" rtlCol="0">
            <a:spAutoFit/>
          </a:bodyPr>
          <a:lstStyle/>
          <a:p>
            <a:pPr algn="ctr"/>
            <a:r>
              <a:rPr lang="en-US" sz="1400" b="1" dirty="0">
                <a:solidFill>
                  <a:schemeClr val="accent1">
                    <a:lumMod val="50000"/>
                  </a:schemeClr>
                </a:solidFill>
              </a:rPr>
              <a:t>C</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32470"/>
            <a:ext cx="2011680" cy="274320"/>
          </a:xfrm>
        </p:spPr>
        <p:txBody>
          <a:bodyPr>
            <a:noAutofit/>
          </a:bodyPr>
          <a:lstStyle/>
          <a:p>
            <a:r>
              <a:rPr lang="en-ZA" dirty="0"/>
              <a:t>INCONVENIENT</a:t>
            </a:r>
          </a:p>
        </p:txBody>
      </p:sp>
      <p:sp>
        <p:nvSpPr>
          <p:cNvPr id="47" name="Date Placeholder 46">
            <a:extLst>
              <a:ext uri="{FF2B5EF4-FFF2-40B4-BE49-F238E27FC236}">
                <a16:creationId xmlns:a16="http://schemas.microsoft.com/office/drawing/2014/main" id="{B056447E-08BD-4E82-B60A-8C45EBBF17CF}"/>
              </a:ext>
            </a:extLst>
          </p:cNvPr>
          <p:cNvSpPr>
            <a:spLocks noGrp="1"/>
          </p:cNvSpPr>
          <p:nvPr>
            <p:ph type="dt" sz="half" idx="16"/>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6" name="Slide Number Placeholder 45">
            <a:extLst>
              <a:ext uri="{FF2B5EF4-FFF2-40B4-BE49-F238E27FC236}">
                <a16:creationId xmlns:a16="http://schemas.microsoft.com/office/drawing/2014/main" id="{CEA586AC-7CD4-415B-BA90-730735F56593}"/>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7</a:t>
            </a:fld>
            <a:endParaRPr lang="en-ZA" dirty="0"/>
          </a:p>
        </p:txBody>
      </p:sp>
      <p:pic>
        <p:nvPicPr>
          <p:cNvPr id="11" name="Picture 10">
            <a:extLst>
              <a:ext uri="{FF2B5EF4-FFF2-40B4-BE49-F238E27FC236}">
                <a16:creationId xmlns:a16="http://schemas.microsoft.com/office/drawing/2014/main" id="{E0033370-C470-7575-4B6A-58E746079DDE}"/>
              </a:ext>
            </a:extLst>
          </p:cNvPr>
          <p:cNvPicPr>
            <a:picLocks noChangeAspect="1"/>
          </p:cNvPicPr>
          <p:nvPr/>
        </p:nvPicPr>
        <p:blipFill>
          <a:blip r:embed="rId2"/>
          <a:stretch>
            <a:fillRect/>
          </a:stretch>
        </p:blipFill>
        <p:spPr>
          <a:xfrm>
            <a:off x="450881" y="111255"/>
            <a:ext cx="11327917" cy="6635490"/>
          </a:xfrm>
          <a:prstGeom prst="rect">
            <a:avLst/>
          </a:prstGeom>
        </p:spPr>
      </p:pic>
      <p:sp>
        <p:nvSpPr>
          <p:cNvPr id="12" name="Title 3">
            <a:extLst>
              <a:ext uri="{FF2B5EF4-FFF2-40B4-BE49-F238E27FC236}">
                <a16:creationId xmlns:a16="http://schemas.microsoft.com/office/drawing/2014/main" id="{06601CA7-EC1F-E513-EC8D-6B057306CC74}"/>
              </a:ext>
            </a:extLst>
          </p:cNvPr>
          <p:cNvSpPr txBox="1">
            <a:spLocks/>
          </p:cNvSpPr>
          <p:nvPr/>
        </p:nvSpPr>
        <p:spPr>
          <a:xfrm>
            <a:off x="3266071" y="2481008"/>
            <a:ext cx="6508925" cy="1325563"/>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en-US" dirty="0">
                <a:solidFill>
                  <a:schemeClr val="accent2">
                    <a:lumMod val="75000"/>
                  </a:schemeClr>
                </a:solidFill>
              </a:rPr>
              <a:t>Too redundant and unreadable </a:t>
            </a:r>
          </a:p>
          <a:p>
            <a:r>
              <a:rPr lang="en-US" dirty="0">
                <a:solidFill>
                  <a:schemeClr val="accent2">
                    <a:lumMod val="75000"/>
                  </a:schemeClr>
                </a:solidFill>
              </a:rPr>
              <a:t>code</a:t>
            </a:r>
          </a:p>
        </p:txBody>
      </p:sp>
    </p:spTree>
    <p:extLst>
      <p:ext uri="{BB962C8B-B14F-4D97-AF65-F5344CB8AC3E}">
        <p14:creationId xmlns:p14="http://schemas.microsoft.com/office/powerpoint/2010/main" val="365988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539242" y="4572000"/>
            <a:ext cx="8211566" cy="1299411"/>
          </a:xfrm>
        </p:spPr>
        <p:txBody>
          <a:bodyPr/>
          <a:lstStyle/>
          <a:p>
            <a:r>
              <a:rPr lang="en-US" dirty="0"/>
              <a:t>Advantages of Code Refactoring</a:t>
            </a:r>
          </a:p>
        </p:txBody>
      </p:sp>
      <p:sp>
        <p:nvSpPr>
          <p:cNvPr id="3" name="Oval 2">
            <a:extLst>
              <a:ext uri="{FF2B5EF4-FFF2-40B4-BE49-F238E27FC236}">
                <a16:creationId xmlns:a16="http://schemas.microsoft.com/office/drawing/2014/main" id="{73A761BC-3F6B-FDC7-8222-9828710F7BAE}"/>
              </a:ext>
            </a:extLst>
          </p:cNvPr>
          <p:cNvSpPr/>
          <p:nvPr/>
        </p:nvSpPr>
        <p:spPr>
          <a:xfrm>
            <a:off x="-1440325" y="2515931"/>
            <a:ext cx="1340513" cy="1325562"/>
          </a:xfrm>
          <a:prstGeom prst="ellipse">
            <a:avLst/>
          </a:prstGeom>
          <a:solidFill>
            <a:schemeClr val="bg1">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4" name="Oval 3">
            <a:extLst>
              <a:ext uri="{FF2B5EF4-FFF2-40B4-BE49-F238E27FC236}">
                <a16:creationId xmlns:a16="http://schemas.microsoft.com/office/drawing/2014/main" id="{FF9B160E-4691-9990-B03E-C7D2926A8DC4}"/>
              </a:ext>
            </a:extLst>
          </p:cNvPr>
          <p:cNvSpPr/>
          <p:nvPr/>
        </p:nvSpPr>
        <p:spPr>
          <a:xfrm>
            <a:off x="5110725" y="-3526385"/>
            <a:ext cx="3522877" cy="3387725"/>
          </a:xfrm>
          <a:prstGeom prst="ellipse">
            <a:avLst/>
          </a:prstGeom>
          <a:solidFill>
            <a:schemeClr val="accent5">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5" name="Oval 4">
            <a:extLst>
              <a:ext uri="{FF2B5EF4-FFF2-40B4-BE49-F238E27FC236}">
                <a16:creationId xmlns:a16="http://schemas.microsoft.com/office/drawing/2014/main" id="{94FF5247-158D-7737-C1E6-5A45994D334C}"/>
              </a:ext>
            </a:extLst>
          </p:cNvPr>
          <p:cNvSpPr/>
          <p:nvPr/>
        </p:nvSpPr>
        <p:spPr>
          <a:xfrm>
            <a:off x="-4685919" y="3505200"/>
            <a:ext cx="13525500" cy="6496050"/>
          </a:xfrm>
          <a:prstGeom prst="ellipse">
            <a:avLst/>
          </a:prstGeom>
          <a:noFill/>
          <a:ln w="762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Tree>
    <p:extLst>
      <p:ext uri="{BB962C8B-B14F-4D97-AF65-F5344CB8AC3E}">
        <p14:creationId xmlns:p14="http://schemas.microsoft.com/office/powerpoint/2010/main" val="707789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7A8F482-6DF8-34BE-40E1-8202420DD13C}"/>
              </a:ext>
            </a:extLst>
          </p:cNvPr>
          <p:cNvSpPr/>
          <p:nvPr/>
        </p:nvSpPr>
        <p:spPr>
          <a:xfrm>
            <a:off x="-619125" y="4343400"/>
            <a:ext cx="13525500" cy="4424553"/>
          </a:xfrm>
          <a:prstGeom prst="ellipse">
            <a:avLst/>
          </a:prstGeom>
          <a:noFill/>
          <a:ln w="762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Advantages</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6835" y="1720084"/>
            <a:ext cx="4114800" cy="428755"/>
          </a:xfrm>
        </p:spPr>
        <p:txBody>
          <a:bodyPr/>
          <a:lstStyle/>
          <a:p>
            <a:r>
              <a:rPr lang="en-US" sz="2000"/>
              <a:t>Improved Readability</a:t>
            </a:r>
            <a:endParaRPr lang="en-US" sz="2000" dirty="0"/>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5797" y="2050947"/>
            <a:ext cx="4544430" cy="1146762"/>
          </a:xfrm>
        </p:spPr>
        <p:txBody>
          <a:bodyPr>
            <a:noAutofit/>
          </a:bodyPr>
          <a:lstStyle/>
          <a:p>
            <a:r>
              <a:rPr lang="en-US" sz="1800" dirty="0">
                <a:solidFill>
                  <a:schemeClr val="tx1">
                    <a:lumMod val="85000"/>
                    <a:lumOff val="15000"/>
                  </a:schemeClr>
                </a:solidFill>
                <a:latin typeface="Söhne"/>
              </a:rPr>
              <a:t>C</a:t>
            </a:r>
            <a:r>
              <a:rPr lang="en-US" sz="1800" b="0" i="0" dirty="0">
                <a:solidFill>
                  <a:schemeClr val="tx1">
                    <a:lumMod val="85000"/>
                    <a:lumOff val="15000"/>
                  </a:schemeClr>
                </a:solidFill>
                <a:effectLst/>
                <a:latin typeface="Söhne"/>
              </a:rPr>
              <a:t>lear naming conventions, modular structures, and consistent formatting is easier for developers to understand. Also facilitates collaboration.</a:t>
            </a:r>
            <a:endParaRPr lang="en-ZA" dirty="0">
              <a:solidFill>
                <a:schemeClr val="tx1">
                  <a:lumMod val="85000"/>
                  <a:lumOff val="15000"/>
                </a:schemeClr>
              </a:solidFill>
            </a:endParaRP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193159"/>
            <a:ext cx="4114800" cy="428755"/>
          </a:xfrm>
        </p:spPr>
        <p:txBody>
          <a:bodyPr/>
          <a:lstStyle/>
          <a:p>
            <a:r>
              <a:rPr lang="en-ZA" sz="2000" dirty="0"/>
              <a:t>Flexibility and Adaptability</a:t>
            </a:r>
            <a:endParaRPr lang="en-US" sz="2000"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19670"/>
            <a:ext cx="4329165" cy="1089635"/>
          </a:xfrm>
        </p:spPr>
        <p:txBody>
          <a:bodyPr>
            <a:normAutofit/>
          </a:bodyPr>
          <a:lstStyle/>
          <a:p>
            <a:r>
              <a:rPr lang="en-ZA" sz="2000" dirty="0"/>
              <a:t>Refactored code is more flexible and adaptable to because of modular structure</a:t>
            </a:r>
            <a:endParaRPr lang="en-US" sz="2000"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685462"/>
            <a:ext cx="4114800" cy="428755"/>
          </a:xfrm>
        </p:spPr>
        <p:txBody>
          <a:bodyPr/>
          <a:lstStyle/>
          <a:p>
            <a:r>
              <a:rPr lang="en-US" sz="2000" dirty="0"/>
              <a:t>Maintainability</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0227" y="2074626"/>
            <a:ext cx="4794747" cy="1090237"/>
          </a:xfrm>
        </p:spPr>
        <p:txBody>
          <a:bodyPr>
            <a:noAutofit/>
          </a:bodyPr>
          <a:lstStyle/>
          <a:p>
            <a:r>
              <a:rPr lang="en-ZA" sz="2000" dirty="0"/>
              <a:t>Code maintainability improves code by restructuring the code to be more modular and understandable.</a:t>
            </a:r>
            <a:endParaRPr lang="en-US" sz="2000"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21414" y="3164863"/>
            <a:ext cx="4114800" cy="428755"/>
          </a:xfrm>
        </p:spPr>
        <p:txBody>
          <a:bodyPr/>
          <a:lstStyle/>
          <a:p>
            <a:r>
              <a:rPr lang="en-ZA" sz="2000" dirty="0"/>
              <a:t>Better Collaboration</a:t>
            </a:r>
            <a:endParaRPr lang="en-US" sz="2000"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21414" y="3498849"/>
            <a:ext cx="5042397" cy="1055013"/>
          </a:xfrm>
        </p:spPr>
        <p:txBody>
          <a:bodyPr>
            <a:normAutofit/>
          </a:bodyPr>
          <a:lstStyle/>
          <a:p>
            <a:r>
              <a:rPr lang="en-ZA" sz="2000" dirty="0"/>
              <a:t>A well-structured and modularized code with proper comments improves collaborations</a:t>
            </a:r>
            <a:endParaRPr lang="en-US" sz="2000" dirty="0"/>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dirty="0"/>
              <a:t>Code Refactoring</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14" name="Oval 13">
            <a:extLst>
              <a:ext uri="{FF2B5EF4-FFF2-40B4-BE49-F238E27FC236}">
                <a16:creationId xmlns:a16="http://schemas.microsoft.com/office/drawing/2014/main" id="{52D4A9D6-0F26-2939-B7A6-6B7241581D28}"/>
              </a:ext>
            </a:extLst>
          </p:cNvPr>
          <p:cNvSpPr/>
          <p:nvPr/>
        </p:nvSpPr>
        <p:spPr>
          <a:xfrm>
            <a:off x="9490701" y="-1514705"/>
            <a:ext cx="3522877" cy="3387725"/>
          </a:xfrm>
          <a:prstGeom prst="ellipse">
            <a:avLst/>
          </a:prstGeom>
          <a:solidFill>
            <a:schemeClr val="accent5">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6" name="Oval 15">
            <a:extLst>
              <a:ext uri="{FF2B5EF4-FFF2-40B4-BE49-F238E27FC236}">
                <a16:creationId xmlns:a16="http://schemas.microsoft.com/office/drawing/2014/main" id="{ABFA5538-8BA1-7AB8-0C08-A9BDD94F66E6}"/>
              </a:ext>
            </a:extLst>
          </p:cNvPr>
          <p:cNvSpPr/>
          <p:nvPr/>
        </p:nvSpPr>
        <p:spPr>
          <a:xfrm>
            <a:off x="269603" y="2424491"/>
            <a:ext cx="1340513" cy="1325562"/>
          </a:xfrm>
          <a:prstGeom prst="ellipse">
            <a:avLst/>
          </a:prstGeom>
          <a:solidFill>
            <a:schemeClr val="bg1">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p:spTree>
    <p:extLst>
      <p:ext uri="{BB962C8B-B14F-4D97-AF65-F5344CB8AC3E}">
        <p14:creationId xmlns:p14="http://schemas.microsoft.com/office/powerpoint/2010/main" val="3115496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 id="{91065DBE-5BFE-48A8-88E3-00BE4E05E4F1}" vid="{764D0EE5-1C2F-4307-AB39-AA19F2A697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64B861-6024-48D7-A751-9C7ADB614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1299F1D-9457-4AA5-87D1-B9A9C19F30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9972D5-0616-492C-93CD-BB1ADFB677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{9687E0F9-C85A-4AF7-A4E2-B6D2A8B8BADA}tf16411248_win32</Template>
  <TotalTime>150</TotalTime>
  <Words>826</Words>
  <Application>Microsoft Office PowerPoint</Application>
  <PresentationFormat>Widescreen</PresentationFormat>
  <Paragraphs>276</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 Light</vt:lpstr>
      <vt:lpstr>Avenir Next LT Pro Light (Body)</vt:lpstr>
      <vt:lpstr>Calibri</vt:lpstr>
      <vt:lpstr>Posterama</vt:lpstr>
      <vt:lpstr>Söhne</vt:lpstr>
      <vt:lpstr>Office Theme</vt:lpstr>
      <vt:lpstr>Code Refactoring</vt:lpstr>
      <vt:lpstr>Introduction</vt:lpstr>
      <vt:lpstr>Code Refactoring</vt:lpstr>
      <vt:lpstr>Objectives</vt:lpstr>
      <vt:lpstr>Common Refactoring Techniques</vt:lpstr>
      <vt:lpstr>Refactoring Process</vt:lpstr>
      <vt:lpstr>OUR COMPETITION </vt:lpstr>
      <vt:lpstr>Advantages of Code Refactoring</vt:lpstr>
      <vt:lpstr>Advantages</vt:lpstr>
      <vt:lpstr>THANK YOU</vt:lpstr>
      <vt:lpstr>BUSINESS MODEL</vt:lpstr>
      <vt:lpstr>MARKET OVERVIEW</vt:lpstr>
      <vt:lpstr>MARKET COMPARISON</vt:lpstr>
      <vt:lpstr>OUR COMPETITION</vt:lpstr>
      <vt:lpstr>GROWTH STRATEGY</vt:lpstr>
      <vt:lpstr>TWO-YEAR ACTION PLAN</vt:lpstr>
      <vt:lpstr>FINANCIALS</vt:lpstr>
      <vt:lpstr>MEET THE TEAM</vt:lpstr>
      <vt:lpstr>MEET THE FULL TEAM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Refactoring</dc:title>
  <dc:creator>Farjad Waseem</dc:creator>
  <cp:lastModifiedBy>Farjad Waseem</cp:lastModifiedBy>
  <cp:revision>24</cp:revision>
  <dcterms:created xsi:type="dcterms:W3CDTF">2023-11-14T04:28:18Z</dcterms:created>
  <dcterms:modified xsi:type="dcterms:W3CDTF">2023-11-14T10:36:34Z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